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2" r:id="rId5"/>
    <p:sldId id="263" r:id="rId6"/>
    <p:sldId id="266" r:id="rId7"/>
    <p:sldId id="268" r:id="rId8"/>
    <p:sldId id="269" r:id="rId9"/>
    <p:sldId id="270" r:id="rId10"/>
    <p:sldId id="271" r:id="rId11"/>
    <p:sldId id="273" r:id="rId12"/>
  </p:sldIdLst>
  <p:sldSz cx="12192000" cy="6858000"/>
  <p:notesSz cx="6858000" cy="2028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Baines" initials="SB" lastIdx="2" clrIdx="0">
    <p:extLst>
      <p:ext uri="{19B8F6BF-5375-455C-9EA6-DF929625EA0E}">
        <p15:presenceInfo xmlns:p15="http://schemas.microsoft.com/office/powerpoint/2012/main" userId="S::sbain@salisbury.anglican.org::f14dc3b9-f461-4b54-9ff7-72f9313ef5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E3E29-7BC2-4AE6-8FF3-EA60D455BDEA}" v="1204" dt="2021-08-26T10:46:23.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88" autoAdjust="0"/>
  </p:normalViewPr>
  <p:slideViewPr>
    <p:cSldViewPr snapToGrid="0">
      <p:cViewPr varScale="1">
        <p:scale>
          <a:sx n="50" d="100"/>
          <a:sy n="50" d="100"/>
        </p:scale>
        <p:origin x="14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3EE27-4F7C-4553-BC3A-54E177F30F56}" type="datetimeFigureOut">
              <a:rPr lang="en-GB"/>
              <a:t>21/09/2021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8B317-9678-4B6D-993E-2AC94AB8B99D}" type="slidenum">
              <a:rPr lang="en-GB"/>
              <a:t>‹#›</a:t>
            </a:fld>
            <a:endParaRPr lang="en-GB"/>
          </a:p>
        </p:txBody>
      </p:sp>
    </p:spTree>
    <p:extLst>
      <p:ext uri="{BB962C8B-B14F-4D97-AF65-F5344CB8AC3E}">
        <p14:creationId xmlns:p14="http://schemas.microsoft.com/office/powerpoint/2010/main" val="604242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2C056-1C9C-4F5F-B594-CA9F79B9B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F2F232-8BEC-40CB-A338-84E771A4F5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9C972D-6919-430B-A3CD-EDD91DDA99EC}"/>
              </a:ext>
            </a:extLst>
          </p:cNvPr>
          <p:cNvSpPr>
            <a:spLocks noGrp="1"/>
          </p:cNvSpPr>
          <p:nvPr>
            <p:ph type="dt" sz="half" idx="10"/>
          </p:nvPr>
        </p:nvSpPr>
        <p:spPr/>
        <p:txBody>
          <a:bodyPr/>
          <a:lstStyle/>
          <a:p>
            <a:fld id="{044902C2-BCC5-4E31-BD86-EEBBEB639770}" type="datetimeFigureOut">
              <a:rPr lang="en-GB" smtClean="0"/>
              <a:t>21/09/2021</a:t>
            </a:fld>
            <a:endParaRPr lang="en-GB"/>
          </a:p>
        </p:txBody>
      </p:sp>
      <p:sp>
        <p:nvSpPr>
          <p:cNvPr id="5" name="Footer Placeholder 4">
            <a:extLst>
              <a:ext uri="{FF2B5EF4-FFF2-40B4-BE49-F238E27FC236}">
                <a16:creationId xmlns:a16="http://schemas.microsoft.com/office/drawing/2014/main" id="{CBBF15D9-1036-465F-A6F8-9EBBB5847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5E1D69-D62E-4E4F-8374-4F3BA7B6C53C}"/>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930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470D-E420-4FAE-A8D4-7D67164828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29B91A-A39A-49E1-885D-F2CCBF4005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6F639D-3989-4ED5-9D18-3DD0AC3B54E8}"/>
              </a:ext>
            </a:extLst>
          </p:cNvPr>
          <p:cNvSpPr>
            <a:spLocks noGrp="1"/>
          </p:cNvSpPr>
          <p:nvPr>
            <p:ph type="dt" sz="half" idx="10"/>
          </p:nvPr>
        </p:nvSpPr>
        <p:spPr/>
        <p:txBody>
          <a:bodyPr/>
          <a:lstStyle/>
          <a:p>
            <a:fld id="{044902C2-BCC5-4E31-BD86-EEBBEB639770}" type="datetimeFigureOut">
              <a:rPr lang="en-GB" smtClean="0"/>
              <a:t>21/09/2021</a:t>
            </a:fld>
            <a:endParaRPr lang="en-GB"/>
          </a:p>
        </p:txBody>
      </p:sp>
      <p:sp>
        <p:nvSpPr>
          <p:cNvPr id="5" name="Footer Placeholder 4">
            <a:extLst>
              <a:ext uri="{FF2B5EF4-FFF2-40B4-BE49-F238E27FC236}">
                <a16:creationId xmlns:a16="http://schemas.microsoft.com/office/drawing/2014/main" id="{08DC7252-AE92-4BDC-905B-A93762CBA2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7B116F-D98F-482F-AE12-77343CBAE5E1}"/>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240064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B566D0-3E66-48E5-82DA-D4C353ECE9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202E2B-0DEB-4A78-8778-684BA4C7A4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60B0B8-1237-4E82-B496-8E4E11A662A5}"/>
              </a:ext>
            </a:extLst>
          </p:cNvPr>
          <p:cNvSpPr>
            <a:spLocks noGrp="1"/>
          </p:cNvSpPr>
          <p:nvPr>
            <p:ph type="dt" sz="half" idx="10"/>
          </p:nvPr>
        </p:nvSpPr>
        <p:spPr/>
        <p:txBody>
          <a:bodyPr/>
          <a:lstStyle/>
          <a:p>
            <a:fld id="{044902C2-BCC5-4E31-BD86-EEBBEB639770}" type="datetimeFigureOut">
              <a:rPr lang="en-GB" smtClean="0"/>
              <a:t>21/09/2021</a:t>
            </a:fld>
            <a:endParaRPr lang="en-GB"/>
          </a:p>
        </p:txBody>
      </p:sp>
      <p:sp>
        <p:nvSpPr>
          <p:cNvPr id="5" name="Footer Placeholder 4">
            <a:extLst>
              <a:ext uri="{FF2B5EF4-FFF2-40B4-BE49-F238E27FC236}">
                <a16:creationId xmlns:a16="http://schemas.microsoft.com/office/drawing/2014/main" id="{58BFDE32-A490-49E2-AE40-FF9AF0965D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C1348A-ADAE-4F3C-8B1E-CF31C48BB101}"/>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70007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D0C33-7190-40C7-AFD4-7AF154D79E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D3CF72-B76F-4D64-B30B-4460A20B6C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A53B0A-1F31-4A69-83F0-C4872C06FF60}"/>
              </a:ext>
            </a:extLst>
          </p:cNvPr>
          <p:cNvSpPr>
            <a:spLocks noGrp="1"/>
          </p:cNvSpPr>
          <p:nvPr>
            <p:ph type="dt" sz="half" idx="10"/>
          </p:nvPr>
        </p:nvSpPr>
        <p:spPr/>
        <p:txBody>
          <a:bodyPr/>
          <a:lstStyle/>
          <a:p>
            <a:fld id="{044902C2-BCC5-4E31-BD86-EEBBEB639770}" type="datetimeFigureOut">
              <a:rPr lang="en-GB" smtClean="0"/>
              <a:t>21/09/2021</a:t>
            </a:fld>
            <a:endParaRPr lang="en-GB"/>
          </a:p>
        </p:txBody>
      </p:sp>
      <p:sp>
        <p:nvSpPr>
          <p:cNvPr id="5" name="Footer Placeholder 4">
            <a:extLst>
              <a:ext uri="{FF2B5EF4-FFF2-40B4-BE49-F238E27FC236}">
                <a16:creationId xmlns:a16="http://schemas.microsoft.com/office/drawing/2014/main" id="{9D935CF5-86DE-486E-A996-CC21F00CDB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60C863-42D7-4DB7-A89E-472161D26DB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35554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D932-D8FC-4FBF-A576-C8D0863A07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999A7E-2C3F-4D09-B157-76C0C8834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7E730-A975-4A97-B3BB-B5FCEA860484}"/>
              </a:ext>
            </a:extLst>
          </p:cNvPr>
          <p:cNvSpPr>
            <a:spLocks noGrp="1"/>
          </p:cNvSpPr>
          <p:nvPr>
            <p:ph type="dt" sz="half" idx="10"/>
          </p:nvPr>
        </p:nvSpPr>
        <p:spPr/>
        <p:txBody>
          <a:bodyPr/>
          <a:lstStyle/>
          <a:p>
            <a:fld id="{044902C2-BCC5-4E31-BD86-EEBBEB639770}" type="datetimeFigureOut">
              <a:rPr lang="en-GB" smtClean="0"/>
              <a:t>21/09/2021</a:t>
            </a:fld>
            <a:endParaRPr lang="en-GB"/>
          </a:p>
        </p:txBody>
      </p:sp>
      <p:sp>
        <p:nvSpPr>
          <p:cNvPr id="5" name="Footer Placeholder 4">
            <a:extLst>
              <a:ext uri="{FF2B5EF4-FFF2-40B4-BE49-F238E27FC236}">
                <a16:creationId xmlns:a16="http://schemas.microsoft.com/office/drawing/2014/main" id="{0C799975-BE27-4C96-8A3E-22EFA7DB2C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8B2EE2-BEC1-4537-B1DC-54119A4C1D6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411412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3718-7632-4B29-A578-49E6BA8351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7253FD-A352-4AF4-BFA9-31129CD8D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8D6BE4-13F9-42B4-96DB-E17FC3A4A1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351359-BEE0-4CB1-9CFB-BE55603A717C}"/>
              </a:ext>
            </a:extLst>
          </p:cNvPr>
          <p:cNvSpPr>
            <a:spLocks noGrp="1"/>
          </p:cNvSpPr>
          <p:nvPr>
            <p:ph type="dt" sz="half" idx="10"/>
          </p:nvPr>
        </p:nvSpPr>
        <p:spPr/>
        <p:txBody>
          <a:bodyPr/>
          <a:lstStyle/>
          <a:p>
            <a:fld id="{044902C2-BCC5-4E31-BD86-EEBBEB639770}" type="datetimeFigureOut">
              <a:rPr lang="en-GB" smtClean="0"/>
              <a:t>21/09/2021</a:t>
            </a:fld>
            <a:endParaRPr lang="en-GB"/>
          </a:p>
        </p:txBody>
      </p:sp>
      <p:sp>
        <p:nvSpPr>
          <p:cNvPr id="6" name="Footer Placeholder 5">
            <a:extLst>
              <a:ext uri="{FF2B5EF4-FFF2-40B4-BE49-F238E27FC236}">
                <a16:creationId xmlns:a16="http://schemas.microsoft.com/office/drawing/2014/main" id="{342625B7-0681-4EF4-BAB7-C058C047A4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388AA1-B53B-4FA5-B77A-90CFE962C432}"/>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21750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5DC0-4BE6-47E7-9B57-9704208E1F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34BDFD-8D9B-49F3-AD48-0C563A0A4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61A7C4-03D6-4CCE-A2B5-A62F3AEB62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BBEEA6-BEA3-4FF0-B0FA-9866020869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10DEE-3DAE-462C-875C-327ED9C07F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07BAB8-5275-4865-9388-FA21B73FB108}"/>
              </a:ext>
            </a:extLst>
          </p:cNvPr>
          <p:cNvSpPr>
            <a:spLocks noGrp="1"/>
          </p:cNvSpPr>
          <p:nvPr>
            <p:ph type="dt" sz="half" idx="10"/>
          </p:nvPr>
        </p:nvSpPr>
        <p:spPr/>
        <p:txBody>
          <a:bodyPr/>
          <a:lstStyle/>
          <a:p>
            <a:fld id="{044902C2-BCC5-4E31-BD86-EEBBEB639770}" type="datetimeFigureOut">
              <a:rPr lang="en-GB" smtClean="0"/>
              <a:t>21/09/2021</a:t>
            </a:fld>
            <a:endParaRPr lang="en-GB"/>
          </a:p>
        </p:txBody>
      </p:sp>
      <p:sp>
        <p:nvSpPr>
          <p:cNvPr id="8" name="Footer Placeholder 7">
            <a:extLst>
              <a:ext uri="{FF2B5EF4-FFF2-40B4-BE49-F238E27FC236}">
                <a16:creationId xmlns:a16="http://schemas.microsoft.com/office/drawing/2014/main" id="{EB0580F5-933A-4CA9-A52D-6139F331FE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6CEA24-E023-42FF-B2C9-470CA45B3BDB}"/>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243808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BFB1-3D9D-4F74-85FA-49F8637007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520B8B-58C8-4A92-B01E-47E1A8291EA5}"/>
              </a:ext>
            </a:extLst>
          </p:cNvPr>
          <p:cNvSpPr>
            <a:spLocks noGrp="1"/>
          </p:cNvSpPr>
          <p:nvPr>
            <p:ph type="dt" sz="half" idx="10"/>
          </p:nvPr>
        </p:nvSpPr>
        <p:spPr/>
        <p:txBody>
          <a:bodyPr/>
          <a:lstStyle/>
          <a:p>
            <a:fld id="{044902C2-BCC5-4E31-BD86-EEBBEB639770}" type="datetimeFigureOut">
              <a:rPr lang="en-GB" smtClean="0"/>
              <a:t>21/09/2021</a:t>
            </a:fld>
            <a:endParaRPr lang="en-GB"/>
          </a:p>
        </p:txBody>
      </p:sp>
      <p:sp>
        <p:nvSpPr>
          <p:cNvPr id="4" name="Footer Placeholder 3">
            <a:extLst>
              <a:ext uri="{FF2B5EF4-FFF2-40B4-BE49-F238E27FC236}">
                <a16:creationId xmlns:a16="http://schemas.microsoft.com/office/drawing/2014/main" id="{E4176892-7B85-4984-9997-0E6786C976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E3A01A-7DD7-46B4-A30E-3E3739160B1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402385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54E52-B601-43C5-B431-78BFC9CB3593}"/>
              </a:ext>
            </a:extLst>
          </p:cNvPr>
          <p:cNvSpPr>
            <a:spLocks noGrp="1"/>
          </p:cNvSpPr>
          <p:nvPr>
            <p:ph type="dt" sz="half" idx="10"/>
          </p:nvPr>
        </p:nvSpPr>
        <p:spPr/>
        <p:txBody>
          <a:bodyPr/>
          <a:lstStyle/>
          <a:p>
            <a:fld id="{044902C2-BCC5-4E31-BD86-EEBBEB639770}" type="datetimeFigureOut">
              <a:rPr lang="en-GB" smtClean="0"/>
              <a:t>21/09/2021</a:t>
            </a:fld>
            <a:endParaRPr lang="en-GB"/>
          </a:p>
        </p:txBody>
      </p:sp>
      <p:sp>
        <p:nvSpPr>
          <p:cNvPr id="3" name="Footer Placeholder 2">
            <a:extLst>
              <a:ext uri="{FF2B5EF4-FFF2-40B4-BE49-F238E27FC236}">
                <a16:creationId xmlns:a16="http://schemas.microsoft.com/office/drawing/2014/main" id="{4EBF0E1D-CF74-449A-B7A2-1F76A0BF58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EC4BE5-0584-4408-9334-004A84E3300B}"/>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919940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EB24-D077-45B9-8D51-6EA6E8239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F0F156-D171-461B-A820-B22EF554D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069967-BBDD-4B92-9E7E-127AA40EA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CED377-9AE8-4FE7-9E1A-175E0CB8EC18}"/>
              </a:ext>
            </a:extLst>
          </p:cNvPr>
          <p:cNvSpPr>
            <a:spLocks noGrp="1"/>
          </p:cNvSpPr>
          <p:nvPr>
            <p:ph type="dt" sz="half" idx="10"/>
          </p:nvPr>
        </p:nvSpPr>
        <p:spPr/>
        <p:txBody>
          <a:bodyPr/>
          <a:lstStyle/>
          <a:p>
            <a:fld id="{044902C2-BCC5-4E31-BD86-EEBBEB639770}" type="datetimeFigureOut">
              <a:rPr lang="en-GB" smtClean="0"/>
              <a:t>21/09/2021</a:t>
            </a:fld>
            <a:endParaRPr lang="en-GB"/>
          </a:p>
        </p:txBody>
      </p:sp>
      <p:sp>
        <p:nvSpPr>
          <p:cNvPr id="6" name="Footer Placeholder 5">
            <a:extLst>
              <a:ext uri="{FF2B5EF4-FFF2-40B4-BE49-F238E27FC236}">
                <a16:creationId xmlns:a16="http://schemas.microsoft.com/office/drawing/2014/main" id="{01D444CC-D838-4705-9712-7637612C40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5DB94D-7F93-41F4-A6DC-3EEC529B6BD7}"/>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188163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03E6-A2C4-4B3D-9999-977F02FD00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F45991-D4B0-45BE-A30F-6E0D82AB3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38608F-D342-4000-8429-5D6244744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0C9C1-D280-419C-817D-14A1C7D1ADD5}"/>
              </a:ext>
            </a:extLst>
          </p:cNvPr>
          <p:cNvSpPr>
            <a:spLocks noGrp="1"/>
          </p:cNvSpPr>
          <p:nvPr>
            <p:ph type="dt" sz="half" idx="10"/>
          </p:nvPr>
        </p:nvSpPr>
        <p:spPr/>
        <p:txBody>
          <a:bodyPr/>
          <a:lstStyle/>
          <a:p>
            <a:fld id="{044902C2-BCC5-4E31-BD86-EEBBEB639770}" type="datetimeFigureOut">
              <a:rPr lang="en-GB" smtClean="0"/>
              <a:t>21/09/2021</a:t>
            </a:fld>
            <a:endParaRPr lang="en-GB"/>
          </a:p>
        </p:txBody>
      </p:sp>
      <p:sp>
        <p:nvSpPr>
          <p:cNvPr id="6" name="Footer Placeholder 5">
            <a:extLst>
              <a:ext uri="{FF2B5EF4-FFF2-40B4-BE49-F238E27FC236}">
                <a16:creationId xmlns:a16="http://schemas.microsoft.com/office/drawing/2014/main" id="{E91DDC5B-B726-4334-ABF4-6133668F0B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E4BF36-1E4C-4EFA-B80A-5077C2D3C10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117197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14E95F-5366-4C62-A286-B5D1BB2F86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76D05-82EF-4D12-A8C6-E429F71A24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DC1A26-D6FD-46CC-A0A6-DDCC2F9E2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902C2-BCC5-4E31-BD86-EEBBEB639770}" type="datetimeFigureOut">
              <a:rPr lang="en-GB" smtClean="0"/>
              <a:t>21/09/2021</a:t>
            </a:fld>
            <a:endParaRPr lang="en-GB"/>
          </a:p>
        </p:txBody>
      </p:sp>
      <p:sp>
        <p:nvSpPr>
          <p:cNvPr id="5" name="Footer Placeholder 4">
            <a:extLst>
              <a:ext uri="{FF2B5EF4-FFF2-40B4-BE49-F238E27FC236}">
                <a16:creationId xmlns:a16="http://schemas.microsoft.com/office/drawing/2014/main" id="{7937E23E-D8A4-4547-B226-3FED7D5DE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271560-14CE-42FA-874A-C8BD714C6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27587-9F32-4440-9E91-2BA1A1D4DE3E}" type="slidenum">
              <a:rPr lang="en-GB" smtClean="0"/>
              <a:t>‹#›</a:t>
            </a:fld>
            <a:endParaRPr lang="en-GB"/>
          </a:p>
        </p:txBody>
      </p:sp>
    </p:spTree>
    <p:extLst>
      <p:ext uri="{BB962C8B-B14F-4D97-AF65-F5344CB8AC3E}">
        <p14:creationId xmlns:p14="http://schemas.microsoft.com/office/powerpoint/2010/main" val="1633516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churchofengland.org/resources/churchcare/church-buildings-council" TargetMode="External"/><Relationship Id="rId3" Type="http://schemas.openxmlformats.org/officeDocument/2006/relationships/hyperlink" Target="mailto:Registry@salisbury.Anglican.org" TargetMode="External"/><Relationship Id="rId7" Type="http://schemas.openxmlformats.org/officeDocument/2006/relationships/hyperlink" Target="https://www.salisbury.anglican.org/parishes/dac/faculty-jurisdiction-ecclesiastical-exemption" TargetMode="External"/><Relationship Id="rId2" Type="http://schemas.openxmlformats.org/officeDocument/2006/relationships/hyperlink" Target="mailto:DAC@salisbury.Anglican.org" TargetMode="External"/><Relationship Id="rId1" Type="http://schemas.openxmlformats.org/officeDocument/2006/relationships/slideLayout" Target="../slideLayouts/slideLayout7.xml"/><Relationship Id="rId6" Type="http://schemas.openxmlformats.org/officeDocument/2006/relationships/hyperlink" Target="https://www.salisbury.anglican.org/parishes/dac/quinquennial-inspections" TargetMode="External"/><Relationship Id="rId5" Type="http://schemas.openxmlformats.org/officeDocument/2006/relationships/hyperlink" Target="https://www.salisbury.anglican.org/parishes/dac" TargetMode="External"/><Relationship Id="rId10" Type="http://schemas.openxmlformats.org/officeDocument/2006/relationships/image" Target="../media/image8.jpg"/><Relationship Id="rId4" Type="http://schemas.openxmlformats.org/officeDocument/2006/relationships/hyperlink" Target="mailto:Parishsupport@salisbury.Anglican.org" TargetMode="External"/><Relationship Id="rId9" Type="http://schemas.openxmlformats.org/officeDocument/2006/relationships/hyperlink" Target="https://www.parishbuying.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ree, sky, outdoor, building&#10;&#10;Description automatically generated">
            <a:extLst>
              <a:ext uri="{FF2B5EF4-FFF2-40B4-BE49-F238E27FC236}">
                <a16:creationId xmlns:a16="http://schemas.microsoft.com/office/drawing/2014/main" id="{8E071D16-8A38-4102-AA8B-9D4FE7F5772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22775" r="-1" b="5074"/>
          <a:stretch/>
        </p:blipFill>
        <p:spPr>
          <a:xfrm>
            <a:off x="4547937" y="-5"/>
            <a:ext cx="7644062" cy="3681406"/>
          </a:xfrm>
          <a:prstGeom prst="rect">
            <a:avLst/>
          </a:prstGeom>
        </p:spPr>
      </p:pic>
      <p:pic>
        <p:nvPicPr>
          <p:cNvPr id="4" name="Picture 3" descr="A picture containing wooden, tool&#10;&#10;Description automatically generated">
            <a:extLst>
              <a:ext uri="{FF2B5EF4-FFF2-40B4-BE49-F238E27FC236}">
                <a16:creationId xmlns:a16="http://schemas.microsoft.com/office/drawing/2014/main" id="{40B9DC23-8DB7-4A31-888D-E2EAB87C27FD}"/>
              </a:ext>
            </a:extLst>
          </p:cNvPr>
          <p:cNvPicPr>
            <a:picLocks noChangeAspect="1"/>
          </p:cNvPicPr>
          <p:nvPr/>
        </p:nvPicPr>
        <p:blipFill rotWithShape="1">
          <a:blip r:embed="rId3">
            <a:extLst>
              <a:ext uri="{28A0092B-C50C-407E-A947-70E740481C1C}">
                <a14:useLocalDpi xmlns:a14="http://schemas.microsoft.com/office/drawing/2010/main" val="0"/>
              </a:ext>
            </a:extLst>
          </a:blip>
          <a:srcRect t="20195" r="-1" b="5926"/>
          <a:stretch/>
        </p:blipFill>
        <p:spPr>
          <a:xfrm>
            <a:off x="4547938" y="3681409"/>
            <a:ext cx="7644062" cy="3176595"/>
          </a:xfrm>
          <a:prstGeom prst="rect">
            <a:avLst/>
          </a:prstGeom>
        </p:spPr>
      </p:pic>
      <p:sp>
        <p:nvSpPr>
          <p:cNvPr id="13" name="Rectangle 1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7CB496-3CDD-476F-BF77-3E83F1F5A8E1}"/>
              </a:ext>
            </a:extLst>
          </p:cNvPr>
          <p:cNvSpPr txBox="1"/>
          <p:nvPr/>
        </p:nvSpPr>
        <p:spPr>
          <a:xfrm>
            <a:off x="838200" y="1115219"/>
            <a:ext cx="539591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300" b="1" kern="1200">
                <a:solidFill>
                  <a:schemeClr val="bg1"/>
                </a:solidFill>
                <a:latin typeface="+mj-lt"/>
                <a:ea typeface="+mj-ea"/>
                <a:cs typeface="+mj-cs"/>
              </a:rPr>
              <a:t>The Faculty Jurisdiction Rules, The DAC and the Church Buildings Team </a:t>
            </a:r>
          </a:p>
        </p:txBody>
      </p:sp>
      <p:cxnSp>
        <p:nvCxnSpPr>
          <p:cNvPr id="15" name="Straight Connector 1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8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254357" y="314773"/>
            <a:ext cx="10778601" cy="569312"/>
          </a:xfrm>
          <a:prstGeom prst="rect">
            <a:avLst/>
          </a:prstGeom>
        </p:spPr>
        <p:txBody>
          <a:bodyPr vert="horz" lIns="91440" tIns="45720" rIns="91440" bIns="45720" rtlCol="0">
            <a:normAutofit/>
          </a:bodyPr>
          <a:lstStyle/>
          <a:p>
            <a:pPr>
              <a:lnSpc>
                <a:spcPct val="90000"/>
              </a:lnSpc>
              <a:spcBef>
                <a:spcPct val="0"/>
              </a:spcBef>
              <a:spcAft>
                <a:spcPts val="600"/>
              </a:spcAft>
            </a:pPr>
            <a:r>
              <a:rPr lang="en-US" sz="2800" dirty="0">
                <a:solidFill>
                  <a:schemeClr val="bg1"/>
                </a:solidFill>
              </a:rPr>
              <a:t>What are the Faculty Jurisdiction Rules?</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E3ED67F-BECB-436C-85E5-293E3CBF438D}"/>
              </a:ext>
            </a:extLst>
          </p:cNvPr>
          <p:cNvPicPr>
            <a:picLocks noChangeAspect="1"/>
          </p:cNvPicPr>
          <p:nvPr/>
        </p:nvPicPr>
        <p:blipFill>
          <a:blip r:embed="rId2"/>
          <a:stretch>
            <a:fillRect/>
          </a:stretch>
        </p:blipFill>
        <p:spPr>
          <a:xfrm>
            <a:off x="6268452" y="1325185"/>
            <a:ext cx="5666547" cy="1770795"/>
          </a:xfrm>
          <a:prstGeom prst="rect">
            <a:avLst/>
          </a:prstGeom>
        </p:spPr>
      </p:pic>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254728" cy="3824821"/>
          </a:xfrm>
          <a:prstGeom prst="rect">
            <a:avLst/>
          </a:prstGeom>
        </p:spPr>
        <p:txBody>
          <a:bodyPr vert="horz" lIns="91440" tIns="45720" rIns="91440" bIns="45720" rtlCol="0">
            <a:normAutofit lnSpcReduction="10000"/>
          </a:bodyPr>
          <a:lstStyle/>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Anglican churches, under Ecclesiastical Exemption, are exempt from secular listed building consent so long as an equivalent system is in place. This system is known as Faculty Jurisdiction.</a:t>
            </a:r>
          </a:p>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The Faculty Jurisdiction Rules (FJR’s) cover all that is within the curtilage of the church. That being the churchyard, the church and the fixtures and fittings within.</a:t>
            </a:r>
          </a:p>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Each Faculty is determined by the Chancellor of the Diocese, with the advice of the Diocesan Advisory Committee (DAC) and is a legally binding document. </a:t>
            </a:r>
          </a:p>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There are 3 basic types of permission within the FJR’s.</a:t>
            </a:r>
          </a:p>
          <a:p>
            <a:pPr marL="742950" lvl="1" indent="-285750">
              <a:lnSpc>
                <a:spcPct val="90000"/>
              </a:lnSpc>
              <a:spcBef>
                <a:spcPct val="0"/>
              </a:spcBef>
              <a:spcAft>
                <a:spcPts val="600"/>
              </a:spcAft>
              <a:buFont typeface="Arial" panose="020B0604020202020204" pitchFamily="34" charset="0"/>
              <a:buChar char="•"/>
            </a:pPr>
            <a:r>
              <a:rPr lang="en-US" u="sng" dirty="0">
                <a:solidFill>
                  <a:schemeClr val="bg1"/>
                </a:solidFill>
              </a:rPr>
              <a:t>Full Faculty </a:t>
            </a:r>
            <a:r>
              <a:rPr lang="en-US" dirty="0">
                <a:solidFill>
                  <a:schemeClr val="bg1"/>
                </a:solidFill>
              </a:rPr>
              <a:t>(Determined by the Chancellor)</a:t>
            </a:r>
          </a:p>
          <a:p>
            <a:pPr marL="742950" lvl="1" indent="-285750">
              <a:lnSpc>
                <a:spcPct val="90000"/>
              </a:lnSpc>
              <a:spcBef>
                <a:spcPct val="0"/>
              </a:spcBef>
              <a:spcAft>
                <a:spcPts val="600"/>
              </a:spcAft>
              <a:buFont typeface="Arial" panose="020B0604020202020204" pitchFamily="34" charset="0"/>
              <a:buChar char="•"/>
            </a:pPr>
            <a:r>
              <a:rPr lang="en-US" u="sng" dirty="0">
                <a:solidFill>
                  <a:schemeClr val="bg1"/>
                </a:solidFill>
              </a:rPr>
              <a:t>List B </a:t>
            </a:r>
            <a:r>
              <a:rPr lang="en-US" dirty="0">
                <a:solidFill>
                  <a:schemeClr val="bg1"/>
                </a:solidFill>
              </a:rPr>
              <a:t>(Delegated to the relevant Archdeacon)</a:t>
            </a:r>
          </a:p>
          <a:p>
            <a:pPr marL="742950" lvl="1" indent="-285750">
              <a:lnSpc>
                <a:spcPct val="90000"/>
              </a:lnSpc>
              <a:spcBef>
                <a:spcPct val="0"/>
              </a:spcBef>
              <a:spcAft>
                <a:spcPts val="600"/>
              </a:spcAft>
              <a:buFont typeface="Arial" panose="020B0604020202020204" pitchFamily="34" charset="0"/>
              <a:buChar char="•"/>
            </a:pPr>
            <a:r>
              <a:rPr lang="en-US" u="sng" dirty="0">
                <a:solidFill>
                  <a:schemeClr val="bg1"/>
                </a:solidFill>
              </a:rPr>
              <a:t>List A</a:t>
            </a:r>
            <a:r>
              <a:rPr lang="en-US" dirty="0">
                <a:solidFill>
                  <a:schemeClr val="bg1"/>
                </a:solidFill>
              </a:rPr>
              <a:t> (Permission automatically given)</a:t>
            </a:r>
          </a:p>
          <a:p>
            <a:pPr marL="285750" indent="-285750">
              <a:lnSpc>
                <a:spcPct val="90000"/>
              </a:lnSpc>
              <a:spcBef>
                <a:spcPct val="0"/>
              </a:spcBef>
              <a:spcAft>
                <a:spcPts val="600"/>
              </a:spcAft>
              <a:buFont typeface="Arial" panose="020B0604020202020204" pitchFamily="34" charset="0"/>
              <a:buChar char="•"/>
            </a:pPr>
            <a:endParaRPr lang="en-US" dirty="0">
              <a:solidFill>
                <a:schemeClr val="bg1"/>
              </a:solidFill>
            </a:endParaRPr>
          </a:p>
        </p:txBody>
      </p:sp>
      <p:sp>
        <p:nvSpPr>
          <p:cNvPr id="12" name="TextBox 11">
            <a:extLst>
              <a:ext uri="{FF2B5EF4-FFF2-40B4-BE49-F238E27FC236}">
                <a16:creationId xmlns:a16="http://schemas.microsoft.com/office/drawing/2014/main" id="{2896E470-F85B-44B4-B458-EC44291D9871}"/>
              </a:ext>
            </a:extLst>
          </p:cNvPr>
          <p:cNvSpPr txBox="1"/>
          <p:nvPr/>
        </p:nvSpPr>
        <p:spPr>
          <a:xfrm>
            <a:off x="6352674" y="4647417"/>
            <a:ext cx="5666546" cy="1590956"/>
          </a:xfrm>
          <a:prstGeom prst="rect">
            <a:avLst/>
          </a:prstGeom>
        </p:spPr>
        <p:txBody>
          <a:bodyPr vert="horz" lIns="91440" tIns="45720" rIns="91440" bIns="45720" rtlCol="0">
            <a:normAutofit lnSpcReduction="10000"/>
          </a:bodyPr>
          <a:lstStyle/>
          <a:p>
            <a:pPr>
              <a:lnSpc>
                <a:spcPct val="90000"/>
              </a:lnSpc>
              <a:spcBef>
                <a:spcPct val="0"/>
              </a:spcBef>
              <a:spcAft>
                <a:spcPts val="600"/>
              </a:spcAft>
            </a:pPr>
            <a:r>
              <a:rPr lang="en-US" dirty="0">
                <a:solidFill>
                  <a:schemeClr val="bg1"/>
                </a:solidFill>
              </a:rPr>
              <a:t>Fact: </a:t>
            </a:r>
          </a:p>
          <a:p>
            <a:pPr marL="342900" indent="-342900">
              <a:lnSpc>
                <a:spcPct val="90000"/>
              </a:lnSpc>
              <a:spcBef>
                <a:spcPct val="0"/>
              </a:spcBef>
              <a:spcAft>
                <a:spcPts val="600"/>
              </a:spcAft>
              <a:buFont typeface="+mj-lt"/>
              <a:buAutoNum type="arabicPeriod"/>
            </a:pPr>
            <a:r>
              <a:rPr lang="en-US" dirty="0">
                <a:solidFill>
                  <a:schemeClr val="bg1"/>
                </a:solidFill>
              </a:rPr>
              <a:t>Faculty permission predates any secular planning controls.</a:t>
            </a:r>
          </a:p>
          <a:p>
            <a:pPr marL="342900" indent="-342900">
              <a:lnSpc>
                <a:spcPct val="90000"/>
              </a:lnSpc>
              <a:spcBef>
                <a:spcPct val="0"/>
              </a:spcBef>
              <a:spcAft>
                <a:spcPts val="600"/>
              </a:spcAft>
              <a:buFont typeface="+mj-lt"/>
              <a:buAutoNum type="arabicPeriod"/>
            </a:pPr>
            <a:r>
              <a:rPr lang="en-US" dirty="0">
                <a:solidFill>
                  <a:schemeClr val="bg1"/>
                </a:solidFill>
              </a:rPr>
              <a:t>Ecclesiastical Exemption makes allowances that the secular system does not based on the fact the church is a place of worship.</a:t>
            </a:r>
          </a:p>
        </p:txBody>
      </p:sp>
    </p:spTree>
    <p:extLst>
      <p:ext uri="{BB962C8B-B14F-4D97-AF65-F5344CB8AC3E}">
        <p14:creationId xmlns:p14="http://schemas.microsoft.com/office/powerpoint/2010/main" val="140405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304488" y="358941"/>
            <a:ext cx="5841643"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What </a:t>
            </a:r>
            <a:r>
              <a:rPr lang="en-US" sz="2800" dirty="0">
                <a:solidFill>
                  <a:prstClr val="white"/>
                </a:solidFill>
                <a:latin typeface="Calibri" panose="020F0502020204030204"/>
              </a:rPr>
              <a:t>does that mean for the church</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254728" cy="3824821"/>
          </a:xfrm>
          <a:prstGeom prst="rect">
            <a:avLst/>
          </a:prstGeom>
        </p:spPr>
        <p:txBody>
          <a:bodyPr vert="horz" lIns="91440" tIns="45720" rIns="91440" bIns="45720" rtlCol="0">
            <a:normAutofit fontScale="92500" lnSpcReduction="10000"/>
          </a:bodyPr>
          <a:lstStyle/>
          <a:p>
            <a:pPr marL="285750" indent="-285750">
              <a:lnSpc>
                <a:spcPct val="90000"/>
              </a:lnSpc>
              <a:spcBef>
                <a:spcPct val="0"/>
              </a:spcBef>
              <a:spcAft>
                <a:spcPts val="600"/>
              </a:spcAft>
              <a:buFont typeface="Arial" panose="020B0604020202020204" pitchFamily="34" charset="0"/>
              <a:buChar char="•"/>
            </a:pPr>
            <a:r>
              <a:rPr lang="en-US" dirty="0">
                <a:solidFill>
                  <a:prstClr val="white"/>
                </a:solidFill>
                <a:latin typeface="Calibri" panose="020F0502020204030204"/>
              </a:rPr>
              <a:t>The maintenance of the church lies primarily with the PCC but depending on individual circumstances may fall on the incumbent. </a:t>
            </a:r>
          </a:p>
          <a:p>
            <a:pPr marL="285750" indent="-285750">
              <a:lnSpc>
                <a:spcPct val="90000"/>
              </a:lnSpc>
              <a:spcBef>
                <a:spcPct val="0"/>
              </a:spcBef>
              <a:spcAft>
                <a:spcPts val="600"/>
              </a:spcAft>
              <a:buFont typeface="Arial" panose="020B0604020202020204" pitchFamily="34" charset="0"/>
              <a:buChar char="•"/>
            </a:pPr>
            <a:r>
              <a:rPr lang="en-US" dirty="0">
                <a:solidFill>
                  <a:prstClr val="white"/>
                </a:solidFill>
              </a:rPr>
              <a:t>If you are considering carry out works of any kind, it is highly likely that you are going to need to apply for the relevant permission.</a:t>
            </a:r>
            <a:endParaRPr lang="en-US" dirty="0">
              <a:solidFill>
                <a:prstClr val="white"/>
              </a:solidFill>
              <a:latin typeface="Calibri" panose="020F0502020204030204"/>
            </a:endParaRPr>
          </a:p>
          <a:p>
            <a:pPr marL="285750" indent="-285750">
              <a:lnSpc>
                <a:spcPct val="90000"/>
              </a:lnSpc>
              <a:spcBef>
                <a:spcPct val="0"/>
              </a:spcBef>
              <a:spcAft>
                <a:spcPts val="600"/>
              </a:spcAft>
              <a:buFont typeface="Arial" panose="020B0604020202020204" pitchFamily="34" charset="0"/>
              <a:buChar char="•"/>
            </a:pPr>
            <a:r>
              <a:rPr lang="en-US" dirty="0">
                <a:solidFill>
                  <a:prstClr val="white"/>
                </a:solidFill>
                <a:latin typeface="Calibri" panose="020F0502020204030204"/>
              </a:rPr>
              <a:t>It is important to maintain the building and get the appropriate permissions for adaptions as it is a prosecutable offence to neglect a listed building.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Works that can be carried out under List A and B can be found in schedule 1 of the FJR’s. This is available on our website but if in doubt contact the Church Buildings Team for advice.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Gaining </a:t>
            </a:r>
            <a:r>
              <a:rPr lang="en-US" dirty="0">
                <a:solidFill>
                  <a:prstClr val="white"/>
                </a:solidFill>
                <a:latin typeface="Calibri" panose="020F0502020204030204"/>
              </a:rPr>
              <a:t>the relevant permissions can be a time-consuming process so don’t put off having works done.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All applications are </a:t>
            </a:r>
            <a:r>
              <a:rPr lang="en-US" dirty="0">
                <a:solidFill>
                  <a:prstClr val="white"/>
                </a:solidFill>
                <a:latin typeface="Calibri" panose="020F0502020204030204"/>
              </a:rPr>
              <a:t>processed online using the Online Faculty System. In order to start or process applications individuals need to be registered first.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896E470-F85B-44B4-B458-EC44291D9871}"/>
              </a:ext>
            </a:extLst>
          </p:cNvPr>
          <p:cNvSpPr txBox="1"/>
          <p:nvPr/>
        </p:nvSpPr>
        <p:spPr>
          <a:xfrm>
            <a:off x="6427508" y="5245767"/>
            <a:ext cx="5666546" cy="1100889"/>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Fact: </a:t>
            </a:r>
          </a:p>
          <a:p>
            <a:pPr marL="342900" marR="0" lvl="0" indent="-342900" algn="l" defTabSz="914400" rtl="0" eaLnBrk="1" fontAlgn="auto" latinLnBrk="0" hangingPunct="1">
              <a:lnSpc>
                <a:spcPct val="90000"/>
              </a:lnSpc>
              <a:spcBef>
                <a:spcPct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Anyone can make an application</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on the Online Faculty System so long as they have the permission of the PCC.</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C4E6E93-163F-4CC8-A874-6FA989231B89}"/>
              </a:ext>
            </a:extLst>
          </p:cNvPr>
          <p:cNvPicPr>
            <a:picLocks noChangeAspect="1"/>
          </p:cNvPicPr>
          <p:nvPr/>
        </p:nvPicPr>
        <p:blipFill>
          <a:blip r:embed="rId2"/>
          <a:stretch>
            <a:fillRect/>
          </a:stretch>
        </p:blipFill>
        <p:spPr>
          <a:xfrm>
            <a:off x="7529607" y="643597"/>
            <a:ext cx="3278917" cy="4303579"/>
          </a:xfrm>
          <a:prstGeom prst="rect">
            <a:avLst/>
          </a:prstGeom>
        </p:spPr>
      </p:pic>
    </p:spTree>
    <p:extLst>
      <p:ext uri="{BB962C8B-B14F-4D97-AF65-F5344CB8AC3E}">
        <p14:creationId xmlns:p14="http://schemas.microsoft.com/office/powerpoint/2010/main" val="346075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304488" y="358941"/>
            <a:ext cx="5841643"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What does the Salisbury DAC do?</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5" y="1793924"/>
            <a:ext cx="6454927" cy="3824821"/>
          </a:xfrm>
          <a:prstGeom prst="rect">
            <a:avLst/>
          </a:prstGeom>
        </p:spPr>
        <p:txBody>
          <a:bodyPr vert="horz" lIns="91440" tIns="45720" rIns="91440" bIns="45720" rtlCol="0">
            <a:normAutofit fontScale="85000" lnSpcReduction="20000"/>
          </a:bodyPr>
          <a:lstStyle/>
          <a:p>
            <a:pPr marR="0" lvl="0" algn="l" defTabSz="914400" rtl="0" eaLnBrk="1" fontAlgn="auto" latinLnBrk="0" hangingPunct="1">
              <a:lnSpc>
                <a:spcPct val="90000"/>
              </a:lnSpc>
              <a:spcBef>
                <a:spcPct val="0"/>
              </a:spcBef>
              <a:spcAft>
                <a:spcPts val="600"/>
              </a:spcAft>
              <a:buClrTx/>
              <a:buSzTx/>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What does the DAC advise on?</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grant of Faculties and list B applications</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architecture, archaeology, art or history of a place of worship</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use, care, planning, design or closure of a place of worship</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use or care of </a:t>
            </a:r>
            <a:r>
              <a:rPr lang="en-US" dirty="0">
                <a:solidFill>
                  <a:prstClr val="white"/>
                </a:solidFill>
                <a:latin typeface="Calibri" panose="020F0502020204030204"/>
              </a:rPr>
              <a:t>contents of a place of worship, or</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use or care of a churchyard or b</a:t>
            </a:r>
            <a:r>
              <a:rPr lang="en-US" dirty="0">
                <a:solidFill>
                  <a:prstClr val="white"/>
                </a:solidFill>
                <a:latin typeface="Calibri" panose="020F0502020204030204"/>
              </a:rPr>
              <a:t>urial ground</a:t>
            </a:r>
          </a:p>
          <a:p>
            <a:pPr marR="0" lvl="0" algn="l" defTabSz="914400" rtl="0" eaLnBrk="1" fontAlgn="auto" latinLnBrk="0" hangingPunct="1">
              <a:lnSpc>
                <a:spcPct val="90000"/>
              </a:lnSpc>
              <a:spcBef>
                <a:spcPct val="0"/>
              </a:spcBef>
              <a:spcAft>
                <a:spcPts val="600"/>
              </a:spcAft>
              <a:buClrTx/>
              <a:buSzTx/>
              <a:tabLst/>
              <a:defRPr/>
            </a:pPr>
            <a:endParaRPr lang="en-US" dirty="0">
              <a:solidFill>
                <a:prstClr val="white"/>
              </a:solidFill>
              <a:latin typeface="Calibri" panose="020F0502020204030204"/>
            </a:endParaRPr>
          </a:p>
          <a:p>
            <a:pPr marR="0" lvl="0" algn="l" defTabSz="914400" rtl="0" eaLnBrk="1" fontAlgn="auto" latinLnBrk="0" hangingPunct="1">
              <a:lnSpc>
                <a:spcPct val="90000"/>
              </a:lnSpc>
              <a:spcBef>
                <a:spcPct val="0"/>
              </a:spcBef>
              <a:spcAft>
                <a:spcPts val="600"/>
              </a:spcAft>
              <a:buClrTx/>
              <a:buSzTx/>
              <a:tabLst/>
              <a:defRPr/>
            </a:pPr>
            <a:r>
              <a:rPr lang="en-US" dirty="0">
                <a:solidFill>
                  <a:prstClr val="white"/>
                </a:solidFill>
                <a:latin typeface="Calibri" panose="020F0502020204030204"/>
              </a:rPr>
              <a:t>Who does the DAC advise?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bishop of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chancellor of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archdeacons – 4 in total</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PCC for each parish in the diocese – 500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mission and pastoral committee of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A person engaged in the planning, design or building of a new place of worship in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Such other</a:t>
            </a:r>
            <a:r>
              <a:rPr lang="en-US" dirty="0">
                <a:solidFill>
                  <a:prstClr val="white"/>
                </a:solidFill>
                <a:latin typeface="Calibri" panose="020F0502020204030204"/>
              </a:rPr>
              <a:t> person as the committee considers appropriate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896E470-F85B-44B4-B458-EC44291D9871}"/>
              </a:ext>
            </a:extLst>
          </p:cNvPr>
          <p:cNvSpPr txBox="1"/>
          <p:nvPr/>
        </p:nvSpPr>
        <p:spPr>
          <a:xfrm>
            <a:off x="6773779" y="4860763"/>
            <a:ext cx="5197314" cy="1684414"/>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Fact: </a:t>
            </a:r>
          </a:p>
          <a:p>
            <a:pPr marL="342900" marR="0" lvl="0" indent="-342900" algn="l" defTabSz="914400" rtl="0" eaLnBrk="1" fontAlgn="auto" latinLnBrk="0" hangingPunct="1">
              <a:lnSpc>
                <a:spcPct val="90000"/>
              </a:lnSpc>
              <a:spcBef>
                <a:spcPct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DAC</a:t>
            </a:r>
            <a:r>
              <a:rPr lang="en-US" dirty="0">
                <a:solidFill>
                  <a:prstClr val="white"/>
                </a:solidFill>
                <a:latin typeface="Calibri" panose="020F0502020204030204"/>
              </a:rPr>
              <a:t> is not a decision-making body</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All Faculty’s are determined by the Chancellor.</a:t>
            </a:r>
          </a:p>
          <a:p>
            <a:pPr marL="342900" marR="0" lvl="0" indent="-342900" algn="l" defTabSz="914400" rtl="0" eaLnBrk="1" fontAlgn="auto" latinLnBrk="0" hangingPunct="1">
              <a:lnSpc>
                <a:spcPct val="90000"/>
              </a:lnSpc>
              <a:spcBef>
                <a:spcPct val="0"/>
              </a:spcBef>
              <a:spcAft>
                <a:spcPts val="600"/>
              </a:spcAft>
              <a:buClrTx/>
              <a:buSzTx/>
              <a:buFont typeface="+mj-lt"/>
              <a:buAutoNum type="arabicPeriod"/>
              <a:tabLst/>
              <a:defRPr/>
            </a:pPr>
            <a:r>
              <a:rPr lang="en-US" dirty="0">
                <a:solidFill>
                  <a:prstClr val="white"/>
                </a:solidFill>
                <a:latin typeface="Calibri" panose="020F0502020204030204"/>
              </a:rPr>
              <a:t>The DAC cannot design something for you, but they can give you good advice throughout an application to help it succeed.</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EF55727-F217-420C-9865-7A4B07760DFE}"/>
              </a:ext>
            </a:extLst>
          </p:cNvPr>
          <p:cNvSpPr txBox="1"/>
          <p:nvPr/>
        </p:nvSpPr>
        <p:spPr>
          <a:xfrm>
            <a:off x="229654" y="794084"/>
            <a:ext cx="8292254" cy="687016"/>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Key Role:</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dirty="0">
                <a:solidFill>
                  <a:prstClr val="white"/>
                </a:solidFill>
                <a:latin typeface="Calibri" panose="020F0502020204030204"/>
              </a:rPr>
              <a:t>The DAC is an advisory body on matters affecting places of worship in the diocese. The committee is made up relevant subject matter experts ranging from archaeology, bells, organs and architecture.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indoor&#10;&#10;Description automatically generated">
            <a:extLst>
              <a:ext uri="{FF2B5EF4-FFF2-40B4-BE49-F238E27FC236}">
                <a16:creationId xmlns:a16="http://schemas.microsoft.com/office/drawing/2014/main" id="{B005F862-7FA8-4BB4-9DD6-3F8F37855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699" y="192507"/>
            <a:ext cx="3365605" cy="4858414"/>
          </a:xfrm>
          <a:prstGeom prst="rect">
            <a:avLst/>
          </a:prstGeom>
        </p:spPr>
      </p:pic>
    </p:spTree>
    <p:extLst>
      <p:ext uri="{BB962C8B-B14F-4D97-AF65-F5344CB8AC3E}">
        <p14:creationId xmlns:p14="http://schemas.microsoft.com/office/powerpoint/2010/main" val="219494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BE0031-952A-4E18-9564-231047A1778E}"/>
              </a:ext>
            </a:extLst>
          </p:cNvPr>
          <p:cNvSpPr txBox="1"/>
          <p:nvPr/>
        </p:nvSpPr>
        <p:spPr>
          <a:xfrm>
            <a:off x="-29430" y="-158"/>
            <a:ext cx="12192000" cy="6858000"/>
          </a:xfrm>
          <a:prstGeom prst="rect">
            <a:avLst/>
          </a:prstGeom>
          <a:solidFill>
            <a:schemeClr val="tx1"/>
          </a:solidFill>
        </p:spPr>
        <p:txBody>
          <a:bodyPr wrap="square" rtlCol="0">
            <a:spAutoFit/>
          </a:bodyPr>
          <a:lstStyle/>
          <a:p>
            <a:endParaRPr lang="en-GB" dirty="0"/>
          </a:p>
        </p:txBody>
      </p:sp>
      <p:sp>
        <p:nvSpPr>
          <p:cNvPr id="4" name="Title 1">
            <a:extLst>
              <a:ext uri="{FF2B5EF4-FFF2-40B4-BE49-F238E27FC236}">
                <a16:creationId xmlns:a16="http://schemas.microsoft.com/office/drawing/2014/main" id="{BE621987-26D9-4637-A111-0C7FB523345B}"/>
              </a:ext>
            </a:extLst>
          </p:cNvPr>
          <p:cNvSpPr txBox="1">
            <a:spLocks/>
          </p:cNvSpPr>
          <p:nvPr/>
        </p:nvSpPr>
        <p:spPr>
          <a:xfrm>
            <a:off x="90984" y="713292"/>
            <a:ext cx="4900550" cy="291295"/>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Practical review of application </a:t>
            </a:r>
          </a:p>
        </p:txBody>
      </p:sp>
      <p:sp>
        <p:nvSpPr>
          <p:cNvPr id="5" name="Title 1">
            <a:extLst>
              <a:ext uri="{FF2B5EF4-FFF2-40B4-BE49-F238E27FC236}">
                <a16:creationId xmlns:a16="http://schemas.microsoft.com/office/drawing/2014/main" id="{FF8B9EED-1B6B-401B-B0D6-FD688727478F}"/>
              </a:ext>
            </a:extLst>
          </p:cNvPr>
          <p:cNvSpPr txBox="1">
            <a:spLocks/>
          </p:cNvSpPr>
          <p:nvPr/>
        </p:nvSpPr>
        <p:spPr>
          <a:xfrm>
            <a:off x="5312017" y="713292"/>
            <a:ext cx="6480312" cy="293686"/>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Legal review of application </a:t>
            </a:r>
          </a:p>
        </p:txBody>
      </p:sp>
      <p:sp>
        <p:nvSpPr>
          <p:cNvPr id="6" name="Title 1">
            <a:extLst>
              <a:ext uri="{FF2B5EF4-FFF2-40B4-BE49-F238E27FC236}">
                <a16:creationId xmlns:a16="http://schemas.microsoft.com/office/drawing/2014/main" id="{AACDA04F-FFEC-4F10-8CFB-BF50CC19A0DA}"/>
              </a:ext>
            </a:extLst>
          </p:cNvPr>
          <p:cNvSpPr txBox="1">
            <a:spLocks/>
          </p:cNvSpPr>
          <p:nvPr/>
        </p:nvSpPr>
        <p:spPr>
          <a:xfrm>
            <a:off x="90984" y="1235801"/>
            <a:ext cx="2357865" cy="3230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DAC committee</a:t>
            </a:r>
          </a:p>
        </p:txBody>
      </p:sp>
      <p:sp>
        <p:nvSpPr>
          <p:cNvPr id="7" name="Title 1">
            <a:extLst>
              <a:ext uri="{FF2B5EF4-FFF2-40B4-BE49-F238E27FC236}">
                <a16:creationId xmlns:a16="http://schemas.microsoft.com/office/drawing/2014/main" id="{DE1699D6-9F31-4C30-A853-9C1A4738507C}"/>
              </a:ext>
            </a:extLst>
          </p:cNvPr>
          <p:cNvSpPr txBox="1">
            <a:spLocks/>
          </p:cNvSpPr>
          <p:nvPr/>
        </p:nvSpPr>
        <p:spPr>
          <a:xfrm>
            <a:off x="2698202" y="1245648"/>
            <a:ext cx="2357865"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Amenity Societies </a:t>
            </a:r>
          </a:p>
        </p:txBody>
      </p:sp>
      <p:sp>
        <p:nvSpPr>
          <p:cNvPr id="8" name="Title 1">
            <a:extLst>
              <a:ext uri="{FF2B5EF4-FFF2-40B4-BE49-F238E27FC236}">
                <a16:creationId xmlns:a16="http://schemas.microsoft.com/office/drawing/2014/main" id="{7B096D31-222A-4A03-BEF3-BC32408DA839}"/>
              </a:ext>
            </a:extLst>
          </p:cNvPr>
          <p:cNvSpPr txBox="1">
            <a:spLocks/>
          </p:cNvSpPr>
          <p:nvPr/>
        </p:nvSpPr>
        <p:spPr>
          <a:xfrm>
            <a:off x="5293477" y="1235800"/>
            <a:ext cx="3312150"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Archdeacons</a:t>
            </a:r>
          </a:p>
        </p:txBody>
      </p:sp>
      <p:sp>
        <p:nvSpPr>
          <p:cNvPr id="9" name="Title 1">
            <a:extLst>
              <a:ext uri="{FF2B5EF4-FFF2-40B4-BE49-F238E27FC236}">
                <a16:creationId xmlns:a16="http://schemas.microsoft.com/office/drawing/2014/main" id="{DA5549F5-BD53-4E33-8915-0D2E3EE7619F}"/>
              </a:ext>
            </a:extLst>
          </p:cNvPr>
          <p:cNvSpPr txBox="1">
            <a:spLocks/>
          </p:cNvSpPr>
          <p:nvPr/>
        </p:nvSpPr>
        <p:spPr>
          <a:xfrm>
            <a:off x="8788701" y="1245648"/>
            <a:ext cx="2946621"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Chancellor of the Diocese</a:t>
            </a:r>
          </a:p>
        </p:txBody>
      </p:sp>
      <p:sp>
        <p:nvSpPr>
          <p:cNvPr id="10" name="Title 1">
            <a:extLst>
              <a:ext uri="{FF2B5EF4-FFF2-40B4-BE49-F238E27FC236}">
                <a16:creationId xmlns:a16="http://schemas.microsoft.com/office/drawing/2014/main" id="{23948A7C-B223-4143-AC35-F3213EB67501}"/>
              </a:ext>
            </a:extLst>
          </p:cNvPr>
          <p:cNvSpPr txBox="1">
            <a:spLocks/>
          </p:cNvSpPr>
          <p:nvPr/>
        </p:nvSpPr>
        <p:spPr>
          <a:xfrm>
            <a:off x="116141" y="4548952"/>
            <a:ext cx="3870960"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a:rPr>
              <a:t>Church Buildings Team</a:t>
            </a:r>
          </a:p>
        </p:txBody>
      </p:sp>
      <p:sp>
        <p:nvSpPr>
          <p:cNvPr id="11" name="Title 1">
            <a:extLst>
              <a:ext uri="{FF2B5EF4-FFF2-40B4-BE49-F238E27FC236}">
                <a16:creationId xmlns:a16="http://schemas.microsoft.com/office/drawing/2014/main" id="{748DB681-3088-46EB-AD5D-61D795D7F8E1}"/>
              </a:ext>
            </a:extLst>
          </p:cNvPr>
          <p:cNvSpPr txBox="1">
            <a:spLocks/>
          </p:cNvSpPr>
          <p:nvPr/>
        </p:nvSpPr>
        <p:spPr>
          <a:xfrm>
            <a:off x="4986546" y="5012929"/>
            <a:ext cx="3391895"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Applicant/Petitioner</a:t>
            </a:r>
          </a:p>
        </p:txBody>
      </p:sp>
      <p:sp>
        <p:nvSpPr>
          <p:cNvPr id="12" name="Title 1">
            <a:extLst>
              <a:ext uri="{FF2B5EF4-FFF2-40B4-BE49-F238E27FC236}">
                <a16:creationId xmlns:a16="http://schemas.microsoft.com/office/drawing/2014/main" id="{7A086703-6DA6-4259-BC2F-794E3B291D21}"/>
              </a:ext>
            </a:extLst>
          </p:cNvPr>
          <p:cNvSpPr txBox="1">
            <a:spLocks/>
          </p:cNvSpPr>
          <p:nvPr/>
        </p:nvSpPr>
        <p:spPr>
          <a:xfrm>
            <a:off x="8828370" y="3549671"/>
            <a:ext cx="2963959"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Diocesan Registry</a:t>
            </a:r>
          </a:p>
        </p:txBody>
      </p:sp>
      <p:cxnSp>
        <p:nvCxnSpPr>
          <p:cNvPr id="13" name="Straight Arrow Connector 12">
            <a:extLst>
              <a:ext uri="{FF2B5EF4-FFF2-40B4-BE49-F238E27FC236}">
                <a16:creationId xmlns:a16="http://schemas.microsoft.com/office/drawing/2014/main" id="{E7B1BD3F-4D21-4BB8-8B4B-E69B39F2CAAB}"/>
              </a:ext>
            </a:extLst>
          </p:cNvPr>
          <p:cNvCxnSpPr>
            <a:cxnSpLocks/>
          </p:cNvCxnSpPr>
          <p:nvPr/>
        </p:nvCxnSpPr>
        <p:spPr>
          <a:xfrm>
            <a:off x="1080934" y="3614204"/>
            <a:ext cx="0" cy="899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24B0F6-4E41-4BD7-B165-F3FBCBB9F5EB}"/>
              </a:ext>
            </a:extLst>
          </p:cNvPr>
          <p:cNvCxnSpPr>
            <a:cxnSpLocks/>
          </p:cNvCxnSpPr>
          <p:nvPr/>
        </p:nvCxnSpPr>
        <p:spPr>
          <a:xfrm flipH="1">
            <a:off x="1986479" y="3743602"/>
            <a:ext cx="664414" cy="7289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5D9519-C6BD-460C-8592-86026EF16246}"/>
              </a:ext>
            </a:extLst>
          </p:cNvPr>
          <p:cNvCxnSpPr>
            <a:cxnSpLocks/>
          </p:cNvCxnSpPr>
          <p:nvPr/>
        </p:nvCxnSpPr>
        <p:spPr>
          <a:xfrm flipH="1">
            <a:off x="4032678" y="4009875"/>
            <a:ext cx="1279339" cy="561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3376D50-5E23-410C-8681-6B2ABFA9416A}"/>
              </a:ext>
            </a:extLst>
          </p:cNvPr>
          <p:cNvCxnSpPr>
            <a:cxnSpLocks/>
          </p:cNvCxnSpPr>
          <p:nvPr/>
        </p:nvCxnSpPr>
        <p:spPr>
          <a:xfrm flipV="1">
            <a:off x="4081712" y="4672877"/>
            <a:ext cx="4685881" cy="591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4BB312A-5DBD-4F0A-AD6E-81BB02E4B528}"/>
              </a:ext>
            </a:extLst>
          </p:cNvPr>
          <p:cNvCxnSpPr>
            <a:cxnSpLocks/>
          </p:cNvCxnSpPr>
          <p:nvPr/>
        </p:nvCxnSpPr>
        <p:spPr>
          <a:xfrm>
            <a:off x="4079739" y="4860040"/>
            <a:ext cx="873895" cy="3290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05CC4E6-636A-4172-8EDF-C2C77D4307C5}"/>
              </a:ext>
            </a:extLst>
          </p:cNvPr>
          <p:cNvCxnSpPr>
            <a:cxnSpLocks/>
          </p:cNvCxnSpPr>
          <p:nvPr/>
        </p:nvCxnSpPr>
        <p:spPr>
          <a:xfrm>
            <a:off x="10262011" y="3026314"/>
            <a:ext cx="0" cy="4491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CACFD492-1D44-4C6A-A497-C2EDA0752B8E}"/>
              </a:ext>
            </a:extLst>
          </p:cNvPr>
          <p:cNvSpPr txBox="1">
            <a:spLocks/>
          </p:cNvSpPr>
          <p:nvPr/>
        </p:nvSpPr>
        <p:spPr>
          <a:xfrm>
            <a:off x="71401" y="1984356"/>
            <a:ext cx="2459347" cy="16298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A group of volunteers with specialisms relating </a:t>
            </a:r>
          </a:p>
          <a:p>
            <a:r>
              <a:rPr lang="en-GB" sz="1400" dirty="0">
                <a:solidFill>
                  <a:schemeClr val="bg1"/>
                </a:solidFill>
                <a:latin typeface="Arial" panose="020B0604020202020204" pitchFamily="34" charset="0"/>
                <a:cs typeface="Arial" panose="020B0604020202020204" pitchFamily="34" charset="0"/>
              </a:rPr>
              <a:t>to church buildings who advise the Chancellor on faculty applications and who are appointed by Bishop’s Council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Chair – The Revd Richard Curtis</a:t>
            </a:r>
          </a:p>
        </p:txBody>
      </p:sp>
      <p:sp>
        <p:nvSpPr>
          <p:cNvPr id="20" name="Title 1">
            <a:extLst>
              <a:ext uri="{FF2B5EF4-FFF2-40B4-BE49-F238E27FC236}">
                <a16:creationId xmlns:a16="http://schemas.microsoft.com/office/drawing/2014/main" id="{F2AD52E8-D957-4C8B-9300-A3DAB14EB0F6}"/>
              </a:ext>
            </a:extLst>
          </p:cNvPr>
          <p:cNvSpPr txBox="1">
            <a:spLocks/>
          </p:cNvSpPr>
          <p:nvPr/>
        </p:nvSpPr>
        <p:spPr>
          <a:xfrm>
            <a:off x="2568911" y="1608420"/>
            <a:ext cx="2545666" cy="25801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Organisations with a specialist interest who must be consulted during faculty applications for various works, these include: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Victorian Society</a:t>
            </a:r>
          </a:p>
          <a:p>
            <a:r>
              <a:rPr lang="en-GB" sz="1400" dirty="0">
                <a:solidFill>
                  <a:schemeClr val="bg1"/>
                </a:solidFill>
                <a:latin typeface="Arial" panose="020B0604020202020204" pitchFamily="34" charset="0"/>
                <a:cs typeface="Arial" panose="020B0604020202020204" pitchFamily="34" charset="0"/>
              </a:rPr>
              <a:t>Historic England</a:t>
            </a:r>
          </a:p>
          <a:p>
            <a:r>
              <a:rPr lang="en-GB" sz="1400" dirty="0">
                <a:solidFill>
                  <a:schemeClr val="bg1"/>
                </a:solidFill>
                <a:latin typeface="Arial" panose="020B0604020202020204" pitchFamily="34" charset="0"/>
                <a:cs typeface="Arial" panose="020B0604020202020204" pitchFamily="34" charset="0"/>
              </a:rPr>
              <a:t>Society for the Protection of Ancient Buildings (SPAB)</a:t>
            </a:r>
          </a:p>
          <a:p>
            <a:r>
              <a:rPr lang="en-GB" sz="1400" dirty="0">
                <a:solidFill>
                  <a:schemeClr val="bg1"/>
                </a:solidFill>
                <a:latin typeface="Arial" panose="020B0604020202020204" pitchFamily="34" charset="0"/>
                <a:cs typeface="Arial" panose="020B0604020202020204" pitchFamily="34" charset="0"/>
              </a:rPr>
              <a:t>Georgian Group</a:t>
            </a:r>
          </a:p>
          <a:p>
            <a:r>
              <a:rPr lang="en-GB" sz="1400" dirty="0">
                <a:solidFill>
                  <a:schemeClr val="bg1"/>
                </a:solidFill>
                <a:latin typeface="Arial" panose="020B0604020202020204" pitchFamily="34" charset="0"/>
                <a:cs typeface="Arial" panose="020B0604020202020204" pitchFamily="34" charset="0"/>
              </a:rPr>
              <a:t>20</a:t>
            </a:r>
            <a:r>
              <a:rPr lang="en-GB" sz="1400" baseline="30000" dirty="0">
                <a:solidFill>
                  <a:schemeClr val="bg1"/>
                </a:solidFill>
                <a:latin typeface="Arial" panose="020B0604020202020204" pitchFamily="34" charset="0"/>
                <a:cs typeface="Arial" panose="020B0604020202020204" pitchFamily="34" charset="0"/>
              </a:rPr>
              <a:t>th</a:t>
            </a:r>
            <a:r>
              <a:rPr lang="en-GB" sz="1400" dirty="0">
                <a:solidFill>
                  <a:schemeClr val="bg1"/>
                </a:solidFill>
                <a:latin typeface="Arial" panose="020B0604020202020204" pitchFamily="34" charset="0"/>
                <a:cs typeface="Arial" panose="020B0604020202020204" pitchFamily="34" charset="0"/>
              </a:rPr>
              <a:t> Century Society</a:t>
            </a:r>
          </a:p>
          <a:p>
            <a:r>
              <a:rPr lang="en-GB" sz="1400" dirty="0">
                <a:solidFill>
                  <a:schemeClr val="bg1"/>
                </a:solidFill>
                <a:latin typeface="Arial" panose="020B0604020202020204" pitchFamily="34" charset="0"/>
                <a:cs typeface="Arial" panose="020B0604020202020204" pitchFamily="34" charset="0"/>
              </a:rPr>
              <a:t>Church Buildings Council</a:t>
            </a:r>
          </a:p>
        </p:txBody>
      </p:sp>
      <p:sp>
        <p:nvSpPr>
          <p:cNvPr id="21" name="Title 1">
            <a:extLst>
              <a:ext uri="{FF2B5EF4-FFF2-40B4-BE49-F238E27FC236}">
                <a16:creationId xmlns:a16="http://schemas.microsoft.com/office/drawing/2014/main" id="{4A603F95-1971-439F-B14C-EBA1F09597E1}"/>
              </a:ext>
            </a:extLst>
          </p:cNvPr>
          <p:cNvSpPr txBox="1">
            <a:spLocks/>
          </p:cNvSpPr>
          <p:nvPr/>
        </p:nvSpPr>
        <p:spPr>
          <a:xfrm>
            <a:off x="5257804" y="1521990"/>
            <a:ext cx="3312150" cy="28055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a:cs typeface="Arial"/>
              </a:rPr>
              <a:t>Chancellor delegates power to grant List B permission</a:t>
            </a:r>
          </a:p>
          <a:p>
            <a:endParaRPr lang="en-GB" sz="1400" dirty="0">
              <a:solidFill>
                <a:schemeClr val="bg1"/>
              </a:solidFill>
              <a:latin typeface="Arial"/>
              <a:cs typeface="Arial"/>
            </a:endParaRPr>
          </a:p>
          <a:p>
            <a:r>
              <a:rPr lang="en-GB" sz="1400" dirty="0">
                <a:solidFill>
                  <a:schemeClr val="bg1"/>
                </a:solidFill>
                <a:latin typeface="Arial"/>
                <a:cs typeface="Arial"/>
              </a:rPr>
              <a:t>Archdeacon of Sarum – </a:t>
            </a:r>
          </a:p>
          <a:p>
            <a:r>
              <a:rPr lang="en-GB" sz="1400" dirty="0">
                <a:solidFill>
                  <a:schemeClr val="bg1"/>
                </a:solidFill>
                <a:latin typeface="Arial"/>
                <a:cs typeface="Arial"/>
              </a:rPr>
              <a:t>The Venerable Alan Jeans</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Archdeacon of Sherborne – </a:t>
            </a:r>
          </a:p>
          <a:p>
            <a:r>
              <a:rPr lang="en-GB" sz="1400" dirty="0">
                <a:solidFill>
                  <a:schemeClr val="bg1"/>
                </a:solidFill>
                <a:latin typeface="Arial" panose="020B0604020202020204" pitchFamily="34" charset="0"/>
                <a:cs typeface="Arial" panose="020B0604020202020204" pitchFamily="34" charset="0"/>
              </a:rPr>
              <a:t>The Venerable Penny Sayer</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Archdeacon of Wilts – </a:t>
            </a:r>
          </a:p>
          <a:p>
            <a:r>
              <a:rPr lang="en-GB" sz="1400" dirty="0">
                <a:solidFill>
                  <a:schemeClr val="bg1"/>
                </a:solidFill>
                <a:latin typeface="Arial" panose="020B0604020202020204" pitchFamily="34" charset="0"/>
                <a:cs typeface="Arial" panose="020B0604020202020204" pitchFamily="34" charset="0"/>
              </a:rPr>
              <a:t>The Venerable Sue Groom</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Archdeacon of Dorset – </a:t>
            </a:r>
          </a:p>
          <a:p>
            <a:r>
              <a:rPr lang="en-GB" sz="1400" dirty="0">
                <a:solidFill>
                  <a:schemeClr val="bg1"/>
                </a:solidFill>
                <a:latin typeface="Arial" panose="020B0604020202020204" pitchFamily="34" charset="0"/>
                <a:cs typeface="Arial" panose="020B0604020202020204" pitchFamily="34" charset="0"/>
              </a:rPr>
              <a:t>The Venerable Antony </a:t>
            </a:r>
            <a:r>
              <a:rPr lang="en-GB" sz="1400" dirty="0" err="1">
                <a:solidFill>
                  <a:schemeClr val="bg1"/>
                </a:solidFill>
                <a:latin typeface="Arial" panose="020B0604020202020204" pitchFamily="34" charset="0"/>
                <a:cs typeface="Arial" panose="020B0604020202020204" pitchFamily="34" charset="0"/>
              </a:rPr>
              <a:t>MacRow</a:t>
            </a:r>
            <a:r>
              <a:rPr lang="en-GB" sz="1400" dirty="0">
                <a:solidFill>
                  <a:schemeClr val="bg1"/>
                </a:solidFill>
                <a:latin typeface="Arial" panose="020B0604020202020204" pitchFamily="34" charset="0"/>
                <a:cs typeface="Arial" panose="020B0604020202020204" pitchFamily="34" charset="0"/>
              </a:rPr>
              <a:t>-Wood</a:t>
            </a:r>
          </a:p>
        </p:txBody>
      </p:sp>
      <p:sp>
        <p:nvSpPr>
          <p:cNvPr id="22" name="Title 1">
            <a:extLst>
              <a:ext uri="{FF2B5EF4-FFF2-40B4-BE49-F238E27FC236}">
                <a16:creationId xmlns:a16="http://schemas.microsoft.com/office/drawing/2014/main" id="{86701ED0-E52E-4A4D-A5F5-474C7C4436FF}"/>
              </a:ext>
            </a:extLst>
          </p:cNvPr>
          <p:cNvSpPr txBox="1">
            <a:spLocks/>
          </p:cNvSpPr>
          <p:nvPr/>
        </p:nvSpPr>
        <p:spPr>
          <a:xfrm>
            <a:off x="8771363" y="2189424"/>
            <a:ext cx="2963959" cy="8368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The  Judge of the consistory court of the dioceses.  The Chancellor is the sole decision maker for all faculty matters.</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Mrs Ruth Arlow  </a:t>
            </a:r>
          </a:p>
          <a:p>
            <a:r>
              <a:rPr lang="en-GB" sz="1400" dirty="0">
                <a:solidFill>
                  <a:schemeClr val="bg1"/>
                </a:solidFill>
                <a:latin typeface="Arial" panose="020B0604020202020204" pitchFamily="34" charset="0"/>
                <a:cs typeface="Arial" panose="020B0604020202020204" pitchFamily="34" charset="0"/>
              </a:rPr>
              <a:t>Contact: The Diocesan Registry</a:t>
            </a:r>
          </a:p>
        </p:txBody>
      </p:sp>
      <p:sp>
        <p:nvSpPr>
          <p:cNvPr id="23" name="Title 1">
            <a:extLst>
              <a:ext uri="{FF2B5EF4-FFF2-40B4-BE49-F238E27FC236}">
                <a16:creationId xmlns:a16="http://schemas.microsoft.com/office/drawing/2014/main" id="{6B3BBBB6-82E1-4A43-8DFA-68B2605760A3}"/>
              </a:ext>
            </a:extLst>
          </p:cNvPr>
          <p:cNvSpPr txBox="1">
            <a:spLocks/>
          </p:cNvSpPr>
          <p:nvPr/>
        </p:nvSpPr>
        <p:spPr>
          <a:xfrm>
            <a:off x="-77035" y="5160798"/>
            <a:ext cx="4110980" cy="17146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The Secretariat for the DAC Committee.  </a:t>
            </a:r>
          </a:p>
          <a:p>
            <a:r>
              <a:rPr lang="en-GB" sz="1400" dirty="0">
                <a:solidFill>
                  <a:schemeClr val="bg1"/>
                </a:solidFill>
                <a:latin typeface="Arial" panose="020B0604020202020204" pitchFamily="34" charset="0"/>
                <a:cs typeface="Arial" panose="020B0604020202020204" pitchFamily="34" charset="0"/>
              </a:rPr>
              <a:t>The team at Church House are the first point of contact for all </a:t>
            </a:r>
          </a:p>
          <a:p>
            <a:r>
              <a:rPr lang="en-GB" sz="1400" dirty="0">
                <a:solidFill>
                  <a:schemeClr val="bg1"/>
                </a:solidFill>
                <a:latin typeface="Arial" panose="020B0604020202020204" pitchFamily="34" charset="0"/>
                <a:cs typeface="Arial" panose="020B0604020202020204" pitchFamily="34" charset="0"/>
              </a:rPr>
              <a:t>faculty and List B matters.</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Mr Daniel Crooke – DAC Secretary </a:t>
            </a:r>
          </a:p>
          <a:p>
            <a:r>
              <a:rPr lang="en-GB" sz="1400" dirty="0">
                <a:solidFill>
                  <a:schemeClr val="bg1"/>
                </a:solidFill>
                <a:latin typeface="Arial" panose="020B0604020202020204" pitchFamily="34" charset="0"/>
                <a:cs typeface="Arial" panose="020B0604020202020204" pitchFamily="34" charset="0"/>
              </a:rPr>
              <a:t>Mrs Alex Weedon – Assistant Church Building Officer </a:t>
            </a:r>
          </a:p>
          <a:p>
            <a:r>
              <a:rPr lang="en-GB" sz="1400" dirty="0">
                <a:solidFill>
                  <a:schemeClr val="bg1"/>
                </a:solidFill>
                <a:latin typeface="Arial" panose="020B0604020202020204" pitchFamily="34" charset="0"/>
                <a:cs typeface="Arial" panose="020B0604020202020204" pitchFamily="34" charset="0"/>
              </a:rPr>
              <a:t>Miss Bronte Vivian-Crowder – Assistant Church Building Officer</a:t>
            </a:r>
          </a:p>
        </p:txBody>
      </p:sp>
      <p:sp>
        <p:nvSpPr>
          <p:cNvPr id="24" name="Title 1">
            <a:extLst>
              <a:ext uri="{FF2B5EF4-FFF2-40B4-BE49-F238E27FC236}">
                <a16:creationId xmlns:a16="http://schemas.microsoft.com/office/drawing/2014/main" id="{007A211E-D35C-4C04-A436-53E89F47AC52}"/>
              </a:ext>
            </a:extLst>
          </p:cNvPr>
          <p:cNvSpPr txBox="1">
            <a:spLocks/>
          </p:cNvSpPr>
          <p:nvPr/>
        </p:nvSpPr>
        <p:spPr>
          <a:xfrm>
            <a:off x="4720855" y="5371042"/>
            <a:ext cx="3769581" cy="10182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A representative of a PCC or private individual </a:t>
            </a:r>
          </a:p>
          <a:p>
            <a:r>
              <a:rPr lang="en-GB" sz="1400" dirty="0">
                <a:solidFill>
                  <a:schemeClr val="bg1"/>
                </a:solidFill>
                <a:latin typeface="Arial" panose="020B0604020202020204" pitchFamily="34" charset="0"/>
                <a:cs typeface="Arial" panose="020B0604020202020204" pitchFamily="34" charset="0"/>
              </a:rPr>
              <a:t>wishing to apply (petition) for permission to carry out works within the church or churchyard</a:t>
            </a:r>
          </a:p>
        </p:txBody>
      </p:sp>
      <p:sp>
        <p:nvSpPr>
          <p:cNvPr id="25" name="Title 1">
            <a:extLst>
              <a:ext uri="{FF2B5EF4-FFF2-40B4-BE49-F238E27FC236}">
                <a16:creationId xmlns:a16="http://schemas.microsoft.com/office/drawing/2014/main" id="{0E375AF2-EDA4-4E0F-8833-7B474779F258}"/>
              </a:ext>
            </a:extLst>
          </p:cNvPr>
          <p:cNvSpPr txBox="1">
            <a:spLocks/>
          </p:cNvSpPr>
          <p:nvPr/>
        </p:nvSpPr>
        <p:spPr>
          <a:xfrm>
            <a:off x="8814437" y="3854257"/>
            <a:ext cx="2963959" cy="27332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The legal office of the Diocese, employed at the law firm </a:t>
            </a:r>
            <a:r>
              <a:rPr lang="en-GB" sz="1400" dirty="0">
                <a:solidFill>
                  <a:schemeClr val="bg1"/>
                </a:solidFill>
                <a:latin typeface="Arial" panose="020B0604020202020204" pitchFamily="34" charset="0"/>
              </a:rPr>
              <a:t>Batt Broadbent.  The team ensure that the application forms are accurate and due legal process has been followed.</a:t>
            </a:r>
          </a:p>
          <a:p>
            <a:endParaRPr lang="en-GB" sz="1400" dirty="0">
              <a:solidFill>
                <a:schemeClr val="bg1"/>
              </a:solidFill>
              <a:latin typeface="Arial" panose="020B0604020202020204" pitchFamily="34" charset="0"/>
            </a:endParaRPr>
          </a:p>
          <a:p>
            <a:r>
              <a:rPr lang="en-GB" sz="1400" dirty="0">
                <a:solidFill>
                  <a:schemeClr val="bg1"/>
                </a:solidFill>
                <a:latin typeface="Arial" panose="020B0604020202020204" pitchFamily="34" charset="0"/>
              </a:rPr>
              <a:t>Registrar - Sue de </a:t>
            </a:r>
            <a:r>
              <a:rPr lang="en-GB" sz="1400" dirty="0" err="1">
                <a:solidFill>
                  <a:schemeClr val="bg1"/>
                </a:solidFill>
                <a:latin typeface="Arial" panose="020B0604020202020204" pitchFamily="34" charset="0"/>
              </a:rPr>
              <a:t>Candole</a:t>
            </a:r>
            <a:endParaRPr lang="en-GB" sz="1400" dirty="0">
              <a:solidFill>
                <a:schemeClr val="bg1"/>
              </a:solidFill>
              <a:latin typeface="Arial" panose="020B0604020202020204" pitchFamily="34" charset="0"/>
            </a:endParaRPr>
          </a:p>
          <a:p>
            <a:r>
              <a:rPr lang="en-GB" sz="1400" dirty="0">
                <a:solidFill>
                  <a:schemeClr val="bg1"/>
                </a:solidFill>
                <a:latin typeface="Arial" panose="020B0604020202020204" pitchFamily="34" charset="0"/>
              </a:rPr>
              <a:t>Deputy Registrar – Rachel Wilson</a:t>
            </a:r>
          </a:p>
          <a:p>
            <a:r>
              <a:rPr lang="en-GB" sz="1400" dirty="0">
                <a:solidFill>
                  <a:schemeClr val="bg1"/>
                </a:solidFill>
                <a:latin typeface="Arial" panose="020B0604020202020204" pitchFamily="34" charset="0"/>
              </a:rPr>
              <a:t>Registry Clerk – Alix Austen</a:t>
            </a:r>
          </a:p>
          <a:p>
            <a:r>
              <a:rPr lang="en-GB" sz="1400" dirty="0">
                <a:solidFill>
                  <a:schemeClr val="bg1"/>
                </a:solidFill>
                <a:latin typeface="Arial" panose="020B0604020202020204" pitchFamily="34" charset="0"/>
              </a:rPr>
              <a:t>Registry Clerk – Sarah Hart</a:t>
            </a:r>
          </a:p>
          <a:p>
            <a:r>
              <a:rPr lang="en-GB" sz="1400" dirty="0">
                <a:solidFill>
                  <a:schemeClr val="bg1"/>
                </a:solidFill>
                <a:latin typeface="Arial" panose="020B0604020202020204" pitchFamily="34" charset="0"/>
              </a:rPr>
              <a:t>Registry Clerk – Anita Jeans</a:t>
            </a:r>
          </a:p>
          <a:p>
            <a:endParaRPr lang="en-GB" sz="1000" dirty="0">
              <a:solidFill>
                <a:schemeClr val="bg1"/>
              </a:solidFill>
              <a:latin typeface="Arial" panose="020B0604020202020204" pitchFamily="34" charset="0"/>
            </a:endParaRPr>
          </a:p>
          <a:p>
            <a:r>
              <a:rPr lang="en-GB" sz="1000" dirty="0">
                <a:solidFill>
                  <a:schemeClr val="bg1"/>
                </a:solidFill>
                <a:latin typeface="Arial" panose="020B0604020202020204" pitchFamily="34" charset="0"/>
              </a:rPr>
              <a:t>  </a:t>
            </a:r>
            <a:endParaRPr lang="en-GB" sz="100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C784507-1F96-4A87-BAA7-E7A4426B35A9}"/>
              </a:ext>
            </a:extLst>
          </p:cNvPr>
          <p:cNvSpPr txBox="1"/>
          <p:nvPr/>
        </p:nvSpPr>
        <p:spPr>
          <a:xfrm>
            <a:off x="3414017" y="79947"/>
            <a:ext cx="5076419"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Who’s who in the Faculty process</a:t>
            </a:r>
          </a:p>
        </p:txBody>
      </p:sp>
    </p:spTree>
    <p:extLst>
      <p:ext uri="{BB962C8B-B14F-4D97-AF65-F5344CB8AC3E}">
        <p14:creationId xmlns:p14="http://schemas.microsoft.com/office/powerpoint/2010/main" val="109737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254357" y="314773"/>
            <a:ext cx="10778601"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Who are the Church Buildings Team?</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254728" cy="3824821"/>
          </a:xfrm>
          <a:prstGeom prst="rect">
            <a:avLst/>
          </a:prstGeom>
        </p:spPr>
        <p:txBody>
          <a:bodyPr vert="horz" lIns="91440" tIns="45720" rIns="91440" bIns="45720" rtlCol="0">
            <a:normAutofit lnSpcReduction="10000"/>
          </a:bodyPr>
          <a:lstStyle/>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The Church Buildings Team is the first port of call for all enquiries regarding works to churches.</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a:solidFill>
                  <a:prstClr val="white"/>
                </a:solidFill>
                <a:latin typeface="Calibri" panose="020F0502020204030204"/>
              </a:rPr>
              <a:t>The team manages the Faculty process together with the quinquennial inspection scheme, site visits, the DAC committee and so much more.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a:solidFill>
                  <a:prstClr val="white"/>
                </a:solidFill>
                <a:latin typeface="Calibri" panose="020F0502020204030204"/>
              </a:rPr>
              <a:t>We are here to help PCC’s, incumbents and applicants navigate the Faculty process. This includes advice and troubleshooting on anything regarding the Online Faculty System.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The team are here </a:t>
            </a:r>
            <a:r>
              <a:rPr lang="en-US">
                <a:solidFill>
                  <a:prstClr val="white"/>
                </a:solidFill>
                <a:latin typeface="Calibri" panose="020F0502020204030204"/>
              </a:rPr>
              <a:t>to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help advise applicants</a:t>
            </a:r>
            <a:r>
              <a:rPr lang="en-US">
                <a:solidFill>
                  <a:prstClr val="white"/>
                </a:solidFill>
                <a:latin typeface="Calibri" panose="020F0502020204030204"/>
              </a:rPr>
              <a:t> on the content and quality required for an application to be successful and can help collate this.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The </a:t>
            </a:r>
            <a:r>
              <a:rPr lang="en-US">
                <a:solidFill>
                  <a:prstClr val="white"/>
                </a:solidFill>
                <a:latin typeface="Calibri" panose="020F0502020204030204"/>
              </a:rPr>
              <a:t>Church Buildings Team can also determine what permission certain works require, so if in doubt please get in touch.</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Background pattern&#10;&#10;Description automatically generated with low confidence">
            <a:extLst>
              <a:ext uri="{FF2B5EF4-FFF2-40B4-BE49-F238E27FC236}">
                <a16:creationId xmlns:a16="http://schemas.microsoft.com/office/drawing/2014/main" id="{CF78F27F-5109-46A3-8382-7CC722304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544" y="-1"/>
            <a:ext cx="5934456" cy="6857997"/>
          </a:xfrm>
          <a:prstGeom prst="rect">
            <a:avLst/>
          </a:prstGeom>
        </p:spPr>
      </p:pic>
    </p:spTree>
    <p:extLst>
      <p:ext uri="{BB962C8B-B14F-4D97-AF65-F5344CB8AC3E}">
        <p14:creationId xmlns:p14="http://schemas.microsoft.com/office/powerpoint/2010/main" val="357281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FAC00A-07FD-4788-B071-C3C5E1609689}"/>
              </a:ext>
            </a:extLst>
          </p:cNvPr>
          <p:cNvSpPr txBox="1"/>
          <p:nvPr/>
        </p:nvSpPr>
        <p:spPr>
          <a:xfrm>
            <a:off x="-2469" y="0"/>
            <a:ext cx="12191999" cy="6858000"/>
          </a:xfrm>
          <a:prstGeom prst="rect">
            <a:avLst/>
          </a:prstGeom>
          <a:solidFill>
            <a:schemeClr val="tx1"/>
          </a:solidFill>
        </p:spPr>
        <p:txBody>
          <a:bodyPr wrap="square" rtlCol="0">
            <a:spAutoFit/>
          </a:bodyPr>
          <a:lstStyle/>
          <a:p>
            <a:endParaRPr lang="en-GB" dirty="0"/>
          </a:p>
        </p:txBody>
      </p:sp>
      <p:sp>
        <p:nvSpPr>
          <p:cNvPr id="4" name="TextBox 3">
            <a:extLst>
              <a:ext uri="{FF2B5EF4-FFF2-40B4-BE49-F238E27FC236}">
                <a16:creationId xmlns:a16="http://schemas.microsoft.com/office/drawing/2014/main" id="{09093B56-8B28-4BF8-8A75-E5CCE6F29C19}"/>
              </a:ext>
            </a:extLst>
          </p:cNvPr>
          <p:cNvSpPr txBox="1"/>
          <p:nvPr/>
        </p:nvSpPr>
        <p:spPr>
          <a:xfrm>
            <a:off x="1158045" y="1370689"/>
            <a:ext cx="1346199"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DAC Committee</a:t>
            </a:r>
          </a:p>
        </p:txBody>
      </p:sp>
      <p:sp>
        <p:nvSpPr>
          <p:cNvPr id="5" name="TextBox 4">
            <a:extLst>
              <a:ext uri="{FF2B5EF4-FFF2-40B4-BE49-F238E27FC236}">
                <a16:creationId xmlns:a16="http://schemas.microsoft.com/office/drawing/2014/main" id="{A08EA465-CEF4-40B8-B706-2B250B5FA640}"/>
              </a:ext>
            </a:extLst>
          </p:cNvPr>
          <p:cNvSpPr txBox="1"/>
          <p:nvPr/>
        </p:nvSpPr>
        <p:spPr>
          <a:xfrm>
            <a:off x="4858673" y="365281"/>
            <a:ext cx="2606429"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Applicant, Petitioner, Incumbent</a:t>
            </a:r>
          </a:p>
        </p:txBody>
      </p:sp>
      <p:sp>
        <p:nvSpPr>
          <p:cNvPr id="6" name="TextBox 5">
            <a:extLst>
              <a:ext uri="{FF2B5EF4-FFF2-40B4-BE49-F238E27FC236}">
                <a16:creationId xmlns:a16="http://schemas.microsoft.com/office/drawing/2014/main" id="{0A1312D9-1247-4622-9758-9C0B5F064495}"/>
              </a:ext>
            </a:extLst>
          </p:cNvPr>
          <p:cNvSpPr txBox="1"/>
          <p:nvPr/>
        </p:nvSpPr>
        <p:spPr>
          <a:xfrm>
            <a:off x="9324894" y="1370689"/>
            <a:ext cx="1756506"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Chancellor &amp; Registry</a:t>
            </a:r>
          </a:p>
        </p:txBody>
      </p:sp>
      <p:sp>
        <p:nvSpPr>
          <p:cNvPr id="7" name="TextBox 6">
            <a:extLst>
              <a:ext uri="{FF2B5EF4-FFF2-40B4-BE49-F238E27FC236}">
                <a16:creationId xmlns:a16="http://schemas.microsoft.com/office/drawing/2014/main" id="{037AA0C2-7386-4E91-BF82-598B90E24E28}"/>
              </a:ext>
            </a:extLst>
          </p:cNvPr>
          <p:cNvSpPr txBox="1"/>
          <p:nvPr/>
        </p:nvSpPr>
        <p:spPr>
          <a:xfrm>
            <a:off x="906597" y="3116729"/>
            <a:ext cx="1492737"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Amenity Societies</a:t>
            </a:r>
          </a:p>
        </p:txBody>
      </p:sp>
      <p:sp>
        <p:nvSpPr>
          <p:cNvPr id="8" name="TextBox 7">
            <a:extLst>
              <a:ext uri="{FF2B5EF4-FFF2-40B4-BE49-F238E27FC236}">
                <a16:creationId xmlns:a16="http://schemas.microsoft.com/office/drawing/2014/main" id="{17D90B7C-DC4F-4C0D-BE38-1BB52C618074}"/>
              </a:ext>
            </a:extLst>
          </p:cNvPr>
          <p:cNvSpPr txBox="1"/>
          <p:nvPr/>
        </p:nvSpPr>
        <p:spPr>
          <a:xfrm>
            <a:off x="5315938" y="2208975"/>
            <a:ext cx="1846466" cy="307777"/>
          </a:xfrm>
          <a:prstGeom prst="rect">
            <a:avLst/>
          </a:prstGeom>
          <a:solidFill>
            <a:schemeClr val="accent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Church Buildings Team</a:t>
            </a:r>
          </a:p>
        </p:txBody>
      </p:sp>
      <p:sp>
        <p:nvSpPr>
          <p:cNvPr id="9" name="TextBox 8">
            <a:extLst>
              <a:ext uri="{FF2B5EF4-FFF2-40B4-BE49-F238E27FC236}">
                <a16:creationId xmlns:a16="http://schemas.microsoft.com/office/drawing/2014/main" id="{8F3A4142-D1C1-47B2-933E-C6C7C203D4B6}"/>
              </a:ext>
            </a:extLst>
          </p:cNvPr>
          <p:cNvSpPr txBox="1"/>
          <p:nvPr/>
        </p:nvSpPr>
        <p:spPr>
          <a:xfrm>
            <a:off x="9591637" y="2981148"/>
            <a:ext cx="1141046"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Archdeacons</a:t>
            </a:r>
          </a:p>
        </p:txBody>
      </p:sp>
      <p:sp>
        <p:nvSpPr>
          <p:cNvPr id="10" name="TextBox 9">
            <a:extLst>
              <a:ext uri="{FF2B5EF4-FFF2-40B4-BE49-F238E27FC236}">
                <a16:creationId xmlns:a16="http://schemas.microsoft.com/office/drawing/2014/main" id="{3F75BACB-351C-4D1C-AD90-727F1D6A08E8}"/>
              </a:ext>
            </a:extLst>
          </p:cNvPr>
          <p:cNvSpPr txBox="1"/>
          <p:nvPr/>
        </p:nvSpPr>
        <p:spPr>
          <a:xfrm>
            <a:off x="1048702" y="4480494"/>
            <a:ext cx="769814" cy="307777"/>
          </a:xfrm>
          <a:prstGeom prst="rect">
            <a:avLst/>
          </a:prstGeom>
          <a:solidFill>
            <a:schemeClr val="accent5">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DIRECT</a:t>
            </a:r>
          </a:p>
        </p:txBody>
      </p:sp>
      <p:sp>
        <p:nvSpPr>
          <p:cNvPr id="11" name="TextBox 10">
            <a:extLst>
              <a:ext uri="{FF2B5EF4-FFF2-40B4-BE49-F238E27FC236}">
                <a16:creationId xmlns:a16="http://schemas.microsoft.com/office/drawing/2014/main" id="{7C2551C5-15F9-47CB-BA0B-BC0C9A78FCD0}"/>
              </a:ext>
            </a:extLst>
          </p:cNvPr>
          <p:cNvSpPr txBox="1"/>
          <p:nvPr/>
        </p:nvSpPr>
        <p:spPr>
          <a:xfrm>
            <a:off x="9871346" y="4454941"/>
            <a:ext cx="887045" cy="307777"/>
          </a:xfrm>
          <a:prstGeom prst="rect">
            <a:avLst/>
          </a:prstGeom>
          <a:solidFill>
            <a:schemeClr val="accent5">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INDIRECT </a:t>
            </a:r>
          </a:p>
        </p:txBody>
      </p:sp>
      <p:pic>
        <p:nvPicPr>
          <p:cNvPr id="12" name="Picture 9" descr="A picture containing red, dark, light, table&#10;&#10;Description generated with very high confidence">
            <a:extLst>
              <a:ext uri="{FF2B5EF4-FFF2-40B4-BE49-F238E27FC236}">
                <a16:creationId xmlns:a16="http://schemas.microsoft.com/office/drawing/2014/main" id="{AC255F42-895A-4E98-B406-1D090E019989}"/>
              </a:ext>
            </a:extLst>
          </p:cNvPr>
          <p:cNvPicPr>
            <a:picLocks noChangeAspect="1"/>
          </p:cNvPicPr>
          <p:nvPr/>
        </p:nvPicPr>
        <p:blipFill>
          <a:blip r:embed="rId2"/>
          <a:stretch>
            <a:fillRect/>
          </a:stretch>
        </p:blipFill>
        <p:spPr>
          <a:xfrm>
            <a:off x="5602246" y="3514629"/>
            <a:ext cx="1174692" cy="1332110"/>
          </a:xfrm>
          <a:prstGeom prst="rect">
            <a:avLst/>
          </a:prstGeom>
        </p:spPr>
      </p:pic>
      <p:cxnSp>
        <p:nvCxnSpPr>
          <p:cNvPr id="13" name="Straight Arrow Connector 12">
            <a:extLst>
              <a:ext uri="{FF2B5EF4-FFF2-40B4-BE49-F238E27FC236}">
                <a16:creationId xmlns:a16="http://schemas.microsoft.com/office/drawing/2014/main" id="{EFA0F5D9-49D0-4AD2-A1D2-B443D4003126}"/>
              </a:ext>
            </a:extLst>
          </p:cNvPr>
          <p:cNvCxnSpPr>
            <a:cxnSpLocks/>
          </p:cNvCxnSpPr>
          <p:nvPr/>
        </p:nvCxnSpPr>
        <p:spPr>
          <a:xfrm>
            <a:off x="6095998" y="1820309"/>
            <a:ext cx="5861" cy="3380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04E9F94-6D45-4255-A357-2F1550E401FE}"/>
              </a:ext>
            </a:extLst>
          </p:cNvPr>
          <p:cNvCxnSpPr>
            <a:cxnSpLocks/>
          </p:cNvCxnSpPr>
          <p:nvPr/>
        </p:nvCxnSpPr>
        <p:spPr>
          <a:xfrm>
            <a:off x="2685109" y="1574046"/>
            <a:ext cx="2819738" cy="19275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A79F559-C137-4CDF-A028-EAEB91D7E7FD}"/>
              </a:ext>
            </a:extLst>
          </p:cNvPr>
          <p:cNvCxnSpPr>
            <a:cxnSpLocks/>
          </p:cNvCxnSpPr>
          <p:nvPr/>
        </p:nvCxnSpPr>
        <p:spPr>
          <a:xfrm>
            <a:off x="2504244" y="3276368"/>
            <a:ext cx="3043202" cy="5487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1587882-2288-4DF4-8938-013E938C69F1}"/>
              </a:ext>
            </a:extLst>
          </p:cNvPr>
          <p:cNvCxnSpPr>
            <a:cxnSpLocks/>
          </p:cNvCxnSpPr>
          <p:nvPr/>
        </p:nvCxnSpPr>
        <p:spPr>
          <a:xfrm>
            <a:off x="1985906" y="4650200"/>
            <a:ext cx="3499685" cy="69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71FC1F6-5F55-42EB-B4A2-621EDED1B5EB}"/>
              </a:ext>
            </a:extLst>
          </p:cNvPr>
          <p:cNvCxnSpPr>
            <a:cxnSpLocks/>
          </p:cNvCxnSpPr>
          <p:nvPr/>
        </p:nvCxnSpPr>
        <p:spPr>
          <a:xfrm flipV="1">
            <a:off x="6873839" y="1613729"/>
            <a:ext cx="2310695" cy="18107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0859C39-252C-470C-A053-FB6DC7184878}"/>
              </a:ext>
            </a:extLst>
          </p:cNvPr>
          <p:cNvCxnSpPr>
            <a:cxnSpLocks/>
          </p:cNvCxnSpPr>
          <p:nvPr/>
        </p:nvCxnSpPr>
        <p:spPr>
          <a:xfrm flipV="1">
            <a:off x="6842858" y="3171370"/>
            <a:ext cx="2557365" cy="5417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1E49BF2-48D3-451B-9B9F-D96C862A826E}"/>
              </a:ext>
            </a:extLst>
          </p:cNvPr>
          <p:cNvCxnSpPr>
            <a:cxnSpLocks/>
          </p:cNvCxnSpPr>
          <p:nvPr/>
        </p:nvCxnSpPr>
        <p:spPr>
          <a:xfrm flipV="1">
            <a:off x="6893593" y="4602494"/>
            <a:ext cx="2810363" cy="318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3512420-38BD-40AA-923A-D7A40F9B42D5}"/>
              </a:ext>
            </a:extLst>
          </p:cNvPr>
          <p:cNvSpPr txBox="1"/>
          <p:nvPr/>
        </p:nvSpPr>
        <p:spPr>
          <a:xfrm>
            <a:off x="-44088" y="1768487"/>
            <a:ext cx="3651737"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DAC Committee meetings</a:t>
            </a:r>
            <a:endParaRPr lang="en-GB" dirty="0">
              <a:solidFill>
                <a:schemeClr val="bg1"/>
              </a:solidFill>
              <a:cs typeface="Calibri"/>
            </a:endParaRPr>
          </a:p>
          <a:p>
            <a:pPr algn="ctr"/>
            <a:r>
              <a:rPr lang="en-GB" sz="1100" dirty="0">
                <a:solidFill>
                  <a:schemeClr val="bg1"/>
                </a:solidFill>
                <a:cs typeface="Calibri"/>
              </a:rPr>
              <a:t>Give advice and guidance to parishes</a:t>
            </a:r>
          </a:p>
          <a:p>
            <a:pPr algn="ctr"/>
            <a:r>
              <a:rPr lang="en-GB" sz="1100" dirty="0">
                <a:solidFill>
                  <a:schemeClr val="bg1"/>
                </a:solidFill>
                <a:cs typeface="Calibri"/>
              </a:rPr>
              <a:t>Consultation advice on applications</a:t>
            </a:r>
          </a:p>
          <a:p>
            <a:pPr algn="ctr"/>
            <a:r>
              <a:rPr lang="en-GB" sz="1100" dirty="0">
                <a:solidFill>
                  <a:schemeClr val="bg1"/>
                </a:solidFill>
                <a:cs typeface="Calibri"/>
              </a:rPr>
              <a:t>Site visits to give pre-application advice</a:t>
            </a:r>
          </a:p>
          <a:p>
            <a:pPr algn="ctr"/>
            <a:r>
              <a:rPr lang="en-GB" sz="1100" dirty="0">
                <a:solidFill>
                  <a:schemeClr val="bg1"/>
                </a:solidFill>
                <a:cs typeface="Calibri"/>
              </a:rPr>
              <a:t>Record minutes of DAC meetings and action as appropriate.</a:t>
            </a:r>
          </a:p>
        </p:txBody>
      </p:sp>
      <p:sp>
        <p:nvSpPr>
          <p:cNvPr id="21" name="TextBox 20">
            <a:extLst>
              <a:ext uri="{FF2B5EF4-FFF2-40B4-BE49-F238E27FC236}">
                <a16:creationId xmlns:a16="http://schemas.microsoft.com/office/drawing/2014/main" id="{52532059-F18B-450B-B905-D06A809CC626}"/>
              </a:ext>
            </a:extLst>
          </p:cNvPr>
          <p:cNvSpPr txBox="1"/>
          <p:nvPr/>
        </p:nvSpPr>
        <p:spPr>
          <a:xfrm>
            <a:off x="4250591" y="686143"/>
            <a:ext cx="369081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rPr>
              <a:t>Answer queries</a:t>
            </a:r>
            <a:endParaRPr lang="en-GB" sz="1100" dirty="0">
              <a:solidFill>
                <a:schemeClr val="bg1"/>
              </a:solidFill>
              <a:cs typeface="Calibri" panose="020F0502020204030204"/>
            </a:endParaRPr>
          </a:p>
          <a:p>
            <a:pPr algn="ctr"/>
            <a:r>
              <a:rPr lang="en-GB" sz="1100" dirty="0">
                <a:solidFill>
                  <a:schemeClr val="bg1"/>
                </a:solidFill>
                <a:cs typeface="Calibri" panose="020F0502020204030204"/>
              </a:rPr>
              <a:t>Give direction on the use of the Online Faculty System</a:t>
            </a:r>
          </a:p>
          <a:p>
            <a:pPr algn="ctr"/>
            <a:r>
              <a:rPr lang="en-GB" sz="1100" dirty="0">
                <a:solidFill>
                  <a:schemeClr val="bg1"/>
                </a:solidFill>
                <a:cs typeface="Calibri" panose="020F0502020204030204"/>
              </a:rPr>
              <a:t>Give advice on specific information required for applications</a:t>
            </a:r>
          </a:p>
          <a:p>
            <a:pPr algn="ctr"/>
            <a:r>
              <a:rPr lang="en-GB" sz="1100" dirty="0">
                <a:solidFill>
                  <a:schemeClr val="bg1"/>
                </a:solidFill>
                <a:cs typeface="Calibri" panose="020F0502020204030204"/>
              </a:rPr>
              <a:t>Ensure the correct application is made</a:t>
            </a:r>
          </a:p>
          <a:p>
            <a:pPr algn="ctr"/>
            <a:r>
              <a:rPr lang="en-GB" sz="1100" dirty="0">
                <a:solidFill>
                  <a:schemeClr val="bg1"/>
                </a:solidFill>
                <a:cs typeface="Calibri" panose="020F0502020204030204"/>
              </a:rPr>
              <a:t>Direct to the correct advice and guidance</a:t>
            </a:r>
          </a:p>
          <a:p>
            <a:pPr algn="ctr"/>
            <a:r>
              <a:rPr lang="en-GB" sz="1100" dirty="0">
                <a:solidFill>
                  <a:schemeClr val="bg1"/>
                </a:solidFill>
                <a:cs typeface="Calibri" panose="020F0502020204030204"/>
              </a:rPr>
              <a:t>Validate applications and ensure complete</a:t>
            </a:r>
          </a:p>
        </p:txBody>
      </p:sp>
      <p:sp>
        <p:nvSpPr>
          <p:cNvPr id="22" name="TextBox 21">
            <a:extLst>
              <a:ext uri="{FF2B5EF4-FFF2-40B4-BE49-F238E27FC236}">
                <a16:creationId xmlns:a16="http://schemas.microsoft.com/office/drawing/2014/main" id="{468F1F6F-FF28-4723-B576-B5CC0D0EAB64}"/>
              </a:ext>
            </a:extLst>
          </p:cNvPr>
          <p:cNvSpPr txBox="1"/>
          <p:nvPr/>
        </p:nvSpPr>
        <p:spPr>
          <a:xfrm>
            <a:off x="8839615" y="1835857"/>
            <a:ext cx="27431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rPr>
              <a:t>Administer directions from Chancellor</a:t>
            </a:r>
            <a:endParaRPr lang="en-US" dirty="0">
              <a:solidFill>
                <a:schemeClr val="bg1"/>
              </a:solidFill>
            </a:endParaRPr>
          </a:p>
          <a:p>
            <a:pPr algn="ctr"/>
            <a:r>
              <a:rPr lang="en-GB" sz="1100" dirty="0">
                <a:solidFill>
                  <a:schemeClr val="bg1"/>
                </a:solidFill>
                <a:cs typeface="Calibri" panose="020F0502020204030204"/>
              </a:rPr>
              <a:t>Consult DAC regarding interim faculties</a:t>
            </a:r>
          </a:p>
          <a:p>
            <a:pPr algn="ctr"/>
            <a:r>
              <a:rPr lang="en-GB" sz="1100" dirty="0">
                <a:solidFill>
                  <a:schemeClr val="bg1"/>
                </a:solidFill>
                <a:cs typeface="Calibri" panose="020F0502020204030204"/>
              </a:rPr>
              <a:t>Record Faculties granted by Registry</a:t>
            </a:r>
          </a:p>
          <a:p>
            <a:pPr algn="ctr"/>
            <a:r>
              <a:rPr lang="en-GB" sz="1100" dirty="0">
                <a:solidFill>
                  <a:schemeClr val="bg1"/>
                </a:solidFill>
                <a:cs typeface="Calibri" panose="020F0502020204030204"/>
              </a:rPr>
              <a:t>Process provisos for granted faculties</a:t>
            </a:r>
          </a:p>
        </p:txBody>
      </p:sp>
      <p:sp>
        <p:nvSpPr>
          <p:cNvPr id="23" name="TextBox 22">
            <a:extLst>
              <a:ext uri="{FF2B5EF4-FFF2-40B4-BE49-F238E27FC236}">
                <a16:creationId xmlns:a16="http://schemas.microsoft.com/office/drawing/2014/main" id="{59B45C9F-A762-47CE-A137-31261D068B92}"/>
              </a:ext>
            </a:extLst>
          </p:cNvPr>
          <p:cNvSpPr txBox="1"/>
          <p:nvPr/>
        </p:nvSpPr>
        <p:spPr>
          <a:xfrm>
            <a:off x="4826308" y="2605298"/>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chemeClr val="bg1"/>
                </a:solidFill>
                <a:latin typeface="Calibri Light"/>
                <a:cs typeface="Calibri"/>
              </a:rPr>
              <a:t>Provide that little bit of magic that helps the system go round</a:t>
            </a:r>
            <a:endParaRPr lang="en-US" dirty="0">
              <a:solidFill>
                <a:schemeClr val="bg1"/>
              </a:solidFill>
              <a:latin typeface="Calibri Light"/>
            </a:endParaRPr>
          </a:p>
        </p:txBody>
      </p:sp>
      <p:sp>
        <p:nvSpPr>
          <p:cNvPr id="24" name="TextBox 23">
            <a:extLst>
              <a:ext uri="{FF2B5EF4-FFF2-40B4-BE49-F238E27FC236}">
                <a16:creationId xmlns:a16="http://schemas.microsoft.com/office/drawing/2014/main" id="{9DC82346-4B8D-484F-B100-2729F6AD426B}"/>
              </a:ext>
            </a:extLst>
          </p:cNvPr>
          <p:cNvSpPr txBox="1"/>
          <p:nvPr/>
        </p:nvSpPr>
        <p:spPr>
          <a:xfrm>
            <a:off x="74143" y="3494348"/>
            <a:ext cx="334889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Decided and ensure the correct societies are consulted </a:t>
            </a:r>
          </a:p>
          <a:p>
            <a:pPr algn="ctr"/>
            <a:r>
              <a:rPr lang="en-GB" sz="1100" dirty="0">
                <a:solidFill>
                  <a:schemeClr val="bg1"/>
                </a:solidFill>
                <a:cs typeface="Calibri"/>
              </a:rPr>
              <a:t>Record responses on the Online Faculty System</a:t>
            </a:r>
          </a:p>
          <a:p>
            <a:pPr algn="ctr"/>
            <a:r>
              <a:rPr lang="en-GB" sz="1100" dirty="0">
                <a:solidFill>
                  <a:schemeClr val="bg1"/>
                </a:solidFill>
                <a:cs typeface="Calibri"/>
              </a:rPr>
              <a:t>Invite to DAC site visits and committee meetings</a:t>
            </a:r>
          </a:p>
          <a:p>
            <a:pPr algn="ctr"/>
            <a:r>
              <a:rPr lang="en-GB" sz="1100" dirty="0">
                <a:solidFill>
                  <a:schemeClr val="bg1"/>
                </a:solidFill>
                <a:cs typeface="Calibri"/>
              </a:rPr>
              <a:t>Liaise between amenity societies and applicants</a:t>
            </a:r>
          </a:p>
        </p:txBody>
      </p:sp>
      <p:sp>
        <p:nvSpPr>
          <p:cNvPr id="25" name="TextBox 24">
            <a:extLst>
              <a:ext uri="{FF2B5EF4-FFF2-40B4-BE49-F238E27FC236}">
                <a16:creationId xmlns:a16="http://schemas.microsoft.com/office/drawing/2014/main" id="{F939ABA7-B6BE-44A3-AB48-97741D06C120}"/>
              </a:ext>
            </a:extLst>
          </p:cNvPr>
          <p:cNvSpPr txBox="1"/>
          <p:nvPr/>
        </p:nvSpPr>
        <p:spPr>
          <a:xfrm>
            <a:off x="74143" y="4788271"/>
            <a:ext cx="27431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solidFill>
                  <a:schemeClr val="bg1"/>
                </a:solidFill>
              </a:rPr>
              <a:t>Emails</a:t>
            </a:r>
            <a:endParaRPr lang="en-US" dirty="0">
              <a:solidFill>
                <a:schemeClr val="bg1"/>
              </a:solidFill>
            </a:endParaRPr>
          </a:p>
          <a:p>
            <a:pPr algn="ctr"/>
            <a:r>
              <a:rPr lang="en-GB" sz="1200" dirty="0">
                <a:solidFill>
                  <a:schemeClr val="bg1"/>
                </a:solidFill>
                <a:cs typeface="Calibri" panose="020F0502020204030204"/>
              </a:rPr>
              <a:t>Telephone</a:t>
            </a:r>
          </a:p>
          <a:p>
            <a:pPr algn="ctr"/>
            <a:r>
              <a:rPr lang="en-GB" sz="1200" dirty="0">
                <a:solidFill>
                  <a:schemeClr val="bg1"/>
                </a:solidFill>
                <a:cs typeface="Calibri" panose="020F0502020204030204"/>
              </a:rPr>
              <a:t>Drop in sessions</a:t>
            </a:r>
          </a:p>
          <a:p>
            <a:pPr algn="ctr"/>
            <a:r>
              <a:rPr lang="en-GB" sz="1200" dirty="0">
                <a:solidFill>
                  <a:schemeClr val="bg1"/>
                </a:solidFill>
                <a:cs typeface="Calibri" panose="020F0502020204030204"/>
              </a:rPr>
              <a:t>Presentations to PCC's</a:t>
            </a:r>
          </a:p>
          <a:p>
            <a:pPr algn="ctr"/>
            <a:r>
              <a:rPr lang="en-GB" sz="1200" dirty="0">
                <a:solidFill>
                  <a:schemeClr val="bg1"/>
                </a:solidFill>
                <a:cs typeface="Calibri" panose="020F0502020204030204"/>
              </a:rPr>
              <a:t>Organise and record site visits</a:t>
            </a:r>
          </a:p>
          <a:p>
            <a:pPr algn="ctr"/>
            <a:r>
              <a:rPr lang="en-GB" sz="1200" dirty="0">
                <a:solidFill>
                  <a:schemeClr val="bg1"/>
                </a:solidFill>
                <a:cs typeface="Calibri" panose="020F0502020204030204"/>
              </a:rPr>
              <a:t>Surveys &amp; questionnaires</a:t>
            </a:r>
          </a:p>
          <a:p>
            <a:pPr algn="ctr"/>
            <a:r>
              <a:rPr lang="en-GB" sz="1200" dirty="0">
                <a:solidFill>
                  <a:schemeClr val="bg1"/>
                </a:solidFill>
                <a:cs typeface="Calibri" panose="020F0502020204030204"/>
              </a:rPr>
              <a:t>Virtual meetings</a:t>
            </a:r>
          </a:p>
          <a:p>
            <a:endParaRPr lang="en-GB" sz="1200" dirty="0">
              <a:solidFill>
                <a:schemeClr val="bg1"/>
              </a:solidFill>
              <a:cs typeface="Calibri" panose="020F0502020204030204"/>
            </a:endParaRPr>
          </a:p>
        </p:txBody>
      </p:sp>
      <p:sp>
        <p:nvSpPr>
          <p:cNvPr id="26" name="TextBox 25">
            <a:extLst>
              <a:ext uri="{FF2B5EF4-FFF2-40B4-BE49-F238E27FC236}">
                <a16:creationId xmlns:a16="http://schemas.microsoft.com/office/drawing/2014/main" id="{4F34B423-3D16-4989-9573-BE955A26F4B3}"/>
              </a:ext>
            </a:extLst>
          </p:cNvPr>
          <p:cNvSpPr txBox="1"/>
          <p:nvPr/>
        </p:nvSpPr>
        <p:spPr>
          <a:xfrm>
            <a:off x="4790289" y="4938845"/>
            <a:ext cx="274319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dirty="0">
                <a:solidFill>
                  <a:schemeClr val="bg1"/>
                </a:solidFill>
              </a:rPr>
              <a:t>Administer the Care of Churches Measure and Faculty Jurisdiction Rules 2015 to ensure churches are maintained and remain places of worship and Christian Mission</a:t>
            </a:r>
            <a:endParaRPr lang="en-GB" sz="1600" b="1" dirty="0">
              <a:solidFill>
                <a:schemeClr val="bg1"/>
              </a:solidFill>
              <a:cs typeface="Calibri"/>
            </a:endParaRPr>
          </a:p>
        </p:txBody>
      </p:sp>
      <p:sp>
        <p:nvSpPr>
          <p:cNvPr id="27" name="TextBox 26">
            <a:extLst>
              <a:ext uri="{FF2B5EF4-FFF2-40B4-BE49-F238E27FC236}">
                <a16:creationId xmlns:a16="http://schemas.microsoft.com/office/drawing/2014/main" id="{75E9473A-699B-4323-8631-1FE986DA239B}"/>
              </a:ext>
            </a:extLst>
          </p:cNvPr>
          <p:cNvSpPr txBox="1"/>
          <p:nvPr/>
        </p:nvSpPr>
        <p:spPr>
          <a:xfrm>
            <a:off x="8544274" y="4833169"/>
            <a:ext cx="3573583" cy="1954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DAC Guidance Documents</a:t>
            </a:r>
            <a:endParaRPr lang="en-US" dirty="0">
              <a:solidFill>
                <a:schemeClr val="bg1"/>
              </a:solidFill>
            </a:endParaRPr>
          </a:p>
          <a:p>
            <a:pPr algn="ctr"/>
            <a:r>
              <a:rPr lang="en-GB" sz="1100" dirty="0">
                <a:solidFill>
                  <a:schemeClr val="bg1"/>
                </a:solidFill>
                <a:cs typeface="Calibri"/>
              </a:rPr>
              <a:t>Website</a:t>
            </a:r>
          </a:p>
          <a:p>
            <a:pPr algn="ctr"/>
            <a:r>
              <a:rPr lang="en-GB" sz="1100" dirty="0">
                <a:solidFill>
                  <a:schemeClr val="bg1"/>
                </a:solidFill>
                <a:cs typeface="Calibri"/>
              </a:rPr>
              <a:t>Parish Newsletters</a:t>
            </a:r>
          </a:p>
          <a:p>
            <a:pPr algn="ctr"/>
            <a:r>
              <a:rPr lang="en-GB" sz="1100" dirty="0">
                <a:solidFill>
                  <a:schemeClr val="bg1"/>
                </a:solidFill>
                <a:cs typeface="Calibri"/>
              </a:rPr>
              <a:t>Administering Online Faculty System</a:t>
            </a:r>
          </a:p>
          <a:p>
            <a:pPr algn="ctr"/>
            <a:r>
              <a:rPr lang="en-GB" sz="1100" dirty="0">
                <a:solidFill>
                  <a:schemeClr val="bg1"/>
                </a:solidFill>
                <a:cs typeface="Calibri"/>
              </a:rPr>
              <a:t>Keep a database of applications and communication</a:t>
            </a:r>
          </a:p>
          <a:p>
            <a:pPr algn="ctr"/>
            <a:r>
              <a:rPr lang="en-GB" sz="1100" dirty="0">
                <a:solidFill>
                  <a:schemeClr val="bg1"/>
                </a:solidFill>
                <a:cs typeface="Calibri"/>
              </a:rPr>
              <a:t>Administer database of quinquennial inspections</a:t>
            </a:r>
          </a:p>
          <a:p>
            <a:pPr algn="ctr"/>
            <a:r>
              <a:rPr lang="en-GB" sz="1100" dirty="0">
                <a:solidFill>
                  <a:schemeClr val="bg1"/>
                </a:solidFill>
                <a:cs typeface="Calibri"/>
              </a:rPr>
              <a:t>Input Notification of Advice into OFS.</a:t>
            </a:r>
          </a:p>
          <a:p>
            <a:pPr algn="ctr"/>
            <a:r>
              <a:rPr lang="en-GB" sz="1100" dirty="0">
                <a:solidFill>
                  <a:schemeClr val="bg1"/>
                </a:solidFill>
                <a:cs typeface="Calibri"/>
              </a:rPr>
              <a:t>Keep policies up to date to ensure the efficient working of the DAC</a:t>
            </a:r>
          </a:p>
          <a:p>
            <a:pPr algn="ctr"/>
            <a:r>
              <a:rPr lang="en-GB" sz="1100" dirty="0">
                <a:solidFill>
                  <a:schemeClr val="bg1"/>
                </a:solidFill>
                <a:cs typeface="Calibri"/>
              </a:rPr>
              <a:t>Maintain list of Architects and DAC members</a:t>
            </a:r>
          </a:p>
          <a:p>
            <a:endParaRPr lang="en-GB" sz="1100" dirty="0">
              <a:solidFill>
                <a:schemeClr val="bg1"/>
              </a:solidFill>
              <a:cs typeface="Calibri"/>
            </a:endParaRPr>
          </a:p>
        </p:txBody>
      </p:sp>
      <p:sp>
        <p:nvSpPr>
          <p:cNvPr id="28" name="TextBox 27">
            <a:extLst>
              <a:ext uri="{FF2B5EF4-FFF2-40B4-BE49-F238E27FC236}">
                <a16:creationId xmlns:a16="http://schemas.microsoft.com/office/drawing/2014/main" id="{710C73E6-E64D-47F4-9451-87E962440866}"/>
              </a:ext>
            </a:extLst>
          </p:cNvPr>
          <p:cNvSpPr txBox="1"/>
          <p:nvPr/>
        </p:nvSpPr>
        <p:spPr>
          <a:xfrm>
            <a:off x="8376523" y="3411243"/>
            <a:ext cx="377873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Administer the List B application process (AD's permission)</a:t>
            </a:r>
            <a:endParaRPr lang="en-US" dirty="0">
              <a:solidFill>
                <a:schemeClr val="bg1"/>
              </a:solidFill>
            </a:endParaRPr>
          </a:p>
          <a:p>
            <a:pPr algn="ctr"/>
            <a:r>
              <a:rPr lang="en-GB" sz="1100" dirty="0">
                <a:solidFill>
                  <a:schemeClr val="bg1"/>
                </a:solidFill>
                <a:cs typeface="Calibri"/>
              </a:rPr>
              <a:t>Liaise with PCCs/parishioners on matters of liturgy</a:t>
            </a:r>
          </a:p>
          <a:p>
            <a:pPr algn="ctr"/>
            <a:r>
              <a:rPr lang="en-GB" sz="1100" dirty="0">
                <a:solidFill>
                  <a:schemeClr val="bg1"/>
                </a:solidFill>
                <a:cs typeface="Calibri"/>
              </a:rPr>
              <a:t>Ensure AD availability for site visits</a:t>
            </a:r>
          </a:p>
          <a:p>
            <a:pPr algn="ctr"/>
            <a:r>
              <a:rPr lang="en-GB" sz="1100" dirty="0">
                <a:solidFill>
                  <a:schemeClr val="bg1"/>
                </a:solidFill>
                <a:cs typeface="Calibri"/>
              </a:rPr>
              <a:t>DAC committee meetings</a:t>
            </a:r>
          </a:p>
        </p:txBody>
      </p:sp>
      <p:sp>
        <p:nvSpPr>
          <p:cNvPr id="40" name="TextBox 39">
            <a:extLst>
              <a:ext uri="{FF2B5EF4-FFF2-40B4-BE49-F238E27FC236}">
                <a16:creationId xmlns:a16="http://schemas.microsoft.com/office/drawing/2014/main" id="{AB12FA61-F7AE-41E6-AF2A-3F6D8F0C437A}"/>
              </a:ext>
            </a:extLst>
          </p:cNvPr>
          <p:cNvSpPr txBox="1"/>
          <p:nvPr/>
        </p:nvSpPr>
        <p:spPr>
          <a:xfrm>
            <a:off x="1907209" y="-37705"/>
            <a:ext cx="9174191" cy="425740"/>
          </a:xfrm>
          <a:prstGeom prst="rect">
            <a:avLst/>
          </a:prstGeom>
        </p:spPr>
        <p:txBody>
          <a:bodyPr vert="horz" lIns="91440" tIns="45720" rIns="91440" bIns="45720" rtlCol="0">
            <a:normAutofit fontScale="92500"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What the Church Buildings Team do and how we communicate?</a:t>
            </a:r>
          </a:p>
        </p:txBody>
      </p:sp>
    </p:spTree>
    <p:extLst>
      <p:ext uri="{BB962C8B-B14F-4D97-AF65-F5344CB8AC3E}">
        <p14:creationId xmlns:p14="http://schemas.microsoft.com/office/powerpoint/2010/main" val="154851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254357" y="314773"/>
            <a:ext cx="10778601"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Useful Links and Contacts</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531454" cy="3824821"/>
          </a:xfrm>
          <a:prstGeom prst="rect">
            <a:avLst/>
          </a:prstGeom>
        </p:spPr>
        <p:txBody>
          <a:bodyPr vert="horz" lIns="91440" tIns="45720" rIns="91440" bIns="45720" rtlCol="0">
            <a:normAutofit fontScale="92500" lnSpcReduction="20000"/>
          </a:bodyPr>
          <a:lstStyle/>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Church Buildings Team</a:t>
            </a:r>
            <a:r>
              <a:rPr lang="en-US" dirty="0">
                <a:solidFill>
                  <a:prstClr val="white"/>
                </a:solidFill>
                <a:latin typeface="Calibri" panose="020F0502020204030204"/>
              </a:rPr>
              <a:t>: </a:t>
            </a:r>
            <a:r>
              <a:rPr lang="en-US" dirty="0">
                <a:solidFill>
                  <a:prstClr val="white"/>
                </a:solidFill>
                <a:latin typeface="Calibri" panose="020F0502020204030204"/>
                <a:hlinkClick r:id="rId2"/>
              </a:rPr>
              <a:t>DAC@salisbury.Anglican.org</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Registry: </a:t>
            </a:r>
            <a:r>
              <a:rPr kumimoji="0" lang="en-US" sz="1800" b="0" i="0" u="none" strike="noStrike" kern="1200" cap="none" spc="0" normalizeH="0" baseline="0" noProof="0" dirty="0">
                <a:ln>
                  <a:noFill/>
                </a:ln>
                <a:solidFill>
                  <a:prstClr val="white"/>
                </a:solidFill>
                <a:effectLst/>
                <a:uLnTx/>
                <a:uFillTx/>
                <a:latin typeface="Calibri" panose="020F0502020204030204"/>
                <a:hlinkClick r:id="rId3"/>
              </a:rPr>
              <a:t>Registry</a:t>
            </a:r>
            <a:r>
              <a:rPr lang="en-US" dirty="0">
                <a:solidFill>
                  <a:prstClr val="white"/>
                </a:solidFill>
                <a:latin typeface="Calibri" panose="020F0502020204030204"/>
                <a:hlinkClick r:id="rId3"/>
              </a:rPr>
              <a:t>@salisbury.Anglican.org</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Parish Support: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Parishsupport@salisbury.Anglican.org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lang="en-US" dirty="0">
              <a:solidFill>
                <a:prstClr val="white"/>
              </a:solidFill>
              <a:latin typeface="Calibri" panose="020F0502020204030204"/>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Church Buildings Team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Website: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5"/>
              </a:rPr>
              <a:t>https://www.salisbury.anglican.org/parishes/dac</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Diocesan QI scheme: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6"/>
              </a:rPr>
              <a:t>https://www.salisbury.anglican.org/parishes/dac/quinquennial-inspections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Relevant legislation (including schedule 1 List and B): </a:t>
            </a:r>
            <a:r>
              <a:rPr lang="en-US" dirty="0">
                <a:solidFill>
                  <a:prstClr val="white"/>
                </a:solidFill>
                <a:latin typeface="Calibri" panose="020F0502020204030204"/>
                <a:hlinkClick r:id="rId7"/>
              </a:rPr>
              <a:t>https://www.salisbury.anglican.org/parishes/dac/faculty-jurisdiction-ecclesiastical-exemption</a:t>
            </a:r>
            <a:r>
              <a:rPr lang="en-US" dirty="0">
                <a:solidFill>
                  <a:prstClr val="white"/>
                </a:solidFill>
                <a:latin typeface="Calibri" panose="020F0502020204030204"/>
              </a:rPr>
              <a:t>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err="1">
                <a:solidFill>
                  <a:prstClr val="white"/>
                </a:solidFill>
                <a:latin typeface="Calibri" panose="020F0502020204030204"/>
              </a:rPr>
              <a:t>Churchcare</a:t>
            </a:r>
            <a:r>
              <a:rPr lang="en-US" dirty="0">
                <a:solidFill>
                  <a:prstClr val="white"/>
                </a:solidFill>
                <a:latin typeface="Calibri" panose="020F0502020204030204"/>
              </a:rPr>
              <a:t> Website: </a:t>
            </a:r>
            <a:r>
              <a:rPr lang="en-US" dirty="0">
                <a:solidFill>
                  <a:prstClr val="white"/>
                </a:solidFill>
                <a:latin typeface="Calibri" panose="020F0502020204030204"/>
                <a:hlinkClick r:id="rId8"/>
              </a:rPr>
              <a:t>https://www.churchofengland.org/resources/churchcare/church-buildings-council</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Parish Buying: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9"/>
              </a:rPr>
              <a:t>https://www.parishbuying.org.uk/</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4" name="Picture 3" descr="A picture containing text, sky, sign, street&#10;&#10;Description automatically generated">
            <a:extLst>
              <a:ext uri="{FF2B5EF4-FFF2-40B4-BE49-F238E27FC236}">
                <a16:creationId xmlns:a16="http://schemas.microsoft.com/office/drawing/2014/main" id="{BC2CC6F4-0C85-4EAB-9F85-71C3BAAD8D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8038" y="243996"/>
            <a:ext cx="5219605" cy="3462338"/>
          </a:xfrm>
          <a:prstGeom prst="rect">
            <a:avLst/>
          </a:prstGeom>
        </p:spPr>
      </p:pic>
    </p:spTree>
    <p:extLst>
      <p:ext uri="{BB962C8B-B14F-4D97-AF65-F5344CB8AC3E}">
        <p14:creationId xmlns:p14="http://schemas.microsoft.com/office/powerpoint/2010/main" val="3933543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6118AA9A0C5649AD897443312BF077" ma:contentTypeVersion="11" ma:contentTypeDescription="Create a new document." ma:contentTypeScope="" ma:versionID="d6a9ecc24cc26b7895d36776d0496b3b">
  <xsd:schema xmlns:xsd="http://www.w3.org/2001/XMLSchema" xmlns:xs="http://www.w3.org/2001/XMLSchema" xmlns:p="http://schemas.microsoft.com/office/2006/metadata/properties" xmlns:ns2="8b8daa1c-6c78-4b0c-8524-30ca12bad964" xmlns:ns3="9a53dda9-f6c6-4761-a0f4-4251f3c7c1ce" targetNamespace="http://schemas.microsoft.com/office/2006/metadata/properties" ma:root="true" ma:fieldsID="c8679931f8193a22da3ea959121fa2bb" ns2:_="" ns3:_="">
    <xsd:import namespace="8b8daa1c-6c78-4b0c-8524-30ca12bad964"/>
    <xsd:import namespace="9a53dda9-f6c6-4761-a0f4-4251f3c7c1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daa1c-6c78-4b0c-8524-30ca12ba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53dda9-f6c6-4761-a0f4-4251f3c7c1c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9D53DC-1F1D-4DCA-8309-F43ACF108210}">
  <ds:schemaRefs>
    <ds:schemaRef ds:uri="8b8daa1c-6c78-4b0c-8524-30ca12bad964"/>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 ds:uri="9a53dda9-f6c6-4761-a0f4-4251f3c7c1c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2EFED5D4-CB50-4A6D-9F71-CD817BFA5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8daa1c-6c78-4b0c-8524-30ca12bad964"/>
    <ds:schemaRef ds:uri="9a53dda9-f6c6-4761-a0f4-4251f3c7c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B4B3C8-62A4-48B4-A3A3-3A1D6C01E3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TotalTime>
  <Words>1414</Words>
  <Application>Microsoft Office PowerPoint</Application>
  <PresentationFormat>Widescreen</PresentationFormat>
  <Paragraphs>165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who in the Faculty process?</dc:title>
  <dc:creator>Sarah Baines</dc:creator>
  <cp:lastModifiedBy>Dan Crooke</cp:lastModifiedBy>
  <cp:revision>8</cp:revision>
  <dcterms:created xsi:type="dcterms:W3CDTF">2020-04-26T14:01:12Z</dcterms:created>
  <dcterms:modified xsi:type="dcterms:W3CDTF">2021-09-21T09:58:18Z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0x010100986118AA9A0C5649AD897443312BF077</vt:lpwstr>
  </property>
</Properties>
</file>